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76" r:id="rId7"/>
    <p:sldId id="261" r:id="rId8"/>
    <p:sldId id="262" r:id="rId9"/>
    <p:sldId id="263" r:id="rId10"/>
    <p:sldId id="264" r:id="rId11"/>
    <p:sldId id="265" r:id="rId12"/>
    <p:sldId id="266" r:id="rId13"/>
    <p:sldId id="277" r:id="rId14"/>
    <p:sldId id="267" r:id="rId15"/>
    <p:sldId id="278" r:id="rId16"/>
    <p:sldId id="268" r:id="rId17"/>
    <p:sldId id="269" r:id="rId18"/>
    <p:sldId id="270" r:id="rId19"/>
    <p:sldId id="271" r:id="rId20"/>
    <p:sldId id="273" r:id="rId21"/>
    <p:sldId id="279"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72" r:id="rId38"/>
    <p:sldId id="274" r:id="rId39"/>
    <p:sldId id="27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280" r:id="rId93"/>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5" d="100"/>
          <a:sy n="45" d="100"/>
        </p:scale>
        <p:origin x="-123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7CC57250-BFCF-4549-9430-3CF0E0026321}" type="datetimeFigureOut">
              <a:rPr lang="es-CO" smtClean="0"/>
              <a:pPr/>
              <a:t>02/04/2014</a:t>
            </a:fld>
            <a:endParaRPr lang="es-CO"/>
          </a:p>
        </p:txBody>
      </p:sp>
      <p:sp>
        <p:nvSpPr>
          <p:cNvPr id="19" name="18 Marcador de pie de página"/>
          <p:cNvSpPr>
            <a:spLocks noGrp="1"/>
          </p:cNvSpPr>
          <p:nvPr>
            <p:ph type="ftr" sz="quarter" idx="11"/>
          </p:nvPr>
        </p:nvSpPr>
        <p:spPr/>
        <p:txBody>
          <a:bodyPr/>
          <a:lstStyle/>
          <a:p>
            <a:endParaRPr lang="es-CO"/>
          </a:p>
        </p:txBody>
      </p:sp>
      <p:sp>
        <p:nvSpPr>
          <p:cNvPr id="27" name="26 Marcador de número de diapositiva"/>
          <p:cNvSpPr>
            <a:spLocks noGrp="1"/>
          </p:cNvSpPr>
          <p:nvPr>
            <p:ph type="sldNum" sz="quarter" idx="12"/>
          </p:nvPr>
        </p:nvSpPr>
        <p:spPr/>
        <p:txBody>
          <a:bodyPr/>
          <a:lstStyle/>
          <a:p>
            <a:fld id="{2DEB579B-EE05-4C26-BD48-6F54CAF6B128}" type="slidenum">
              <a:rPr lang="es-CO" smtClean="0"/>
              <a:pPr/>
              <a:t>‹Nº›</a:t>
            </a:fld>
            <a:endParaRPr lang="es-CO"/>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CC57250-BFCF-4549-9430-3CF0E0026321}" type="datetimeFigureOut">
              <a:rPr lang="es-CO" smtClean="0"/>
              <a:pPr/>
              <a:t>02/04/2014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2DEB579B-EE05-4C26-BD48-6F54CAF6B128}" type="slidenum">
              <a:rPr lang="es-CO" smtClean="0"/>
              <a:pPr/>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CC57250-BFCF-4549-9430-3CF0E0026321}" type="datetimeFigureOut">
              <a:rPr lang="es-CO" smtClean="0"/>
              <a:pPr/>
              <a:t>02/04/2014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2DEB579B-EE05-4C26-BD48-6F54CAF6B128}" type="slidenum">
              <a:rPr lang="es-CO" smtClean="0"/>
              <a:pPr/>
              <a:t>‹Nº›</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CC57250-BFCF-4549-9430-3CF0E0026321}" type="datetimeFigureOut">
              <a:rPr lang="es-CO" smtClean="0"/>
              <a:pPr/>
              <a:t>02/04/2014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2DEB579B-EE05-4C26-BD48-6F54CAF6B128}" type="slidenum">
              <a:rPr lang="es-CO" smtClean="0"/>
              <a:pPr/>
              <a:t>‹Nº›</a:t>
            </a:fld>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7CC57250-BFCF-4549-9430-3CF0E0026321}" type="datetimeFigureOut">
              <a:rPr lang="es-CO" smtClean="0"/>
              <a:pPr/>
              <a:t>02/04/2014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2DEB579B-EE05-4C26-BD48-6F54CAF6B128}" type="slidenum">
              <a:rPr lang="es-CO" smtClean="0"/>
              <a:pPr/>
              <a:t>‹Nº›</a:t>
            </a:fld>
            <a:endParaRPr lang="es-CO"/>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7CC57250-BFCF-4549-9430-3CF0E0026321}" type="datetimeFigureOut">
              <a:rPr lang="es-CO" smtClean="0"/>
              <a:pPr/>
              <a:t>02/04/2014</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2DEB579B-EE05-4C26-BD48-6F54CAF6B128}" type="slidenum">
              <a:rPr lang="es-CO" smtClean="0"/>
              <a:pPr/>
              <a:t>‹Nº›</a:t>
            </a:fld>
            <a:endParaRPr lang="es-C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7CC57250-BFCF-4549-9430-3CF0E0026321}" type="datetimeFigureOut">
              <a:rPr lang="es-CO" smtClean="0"/>
              <a:pPr/>
              <a:t>02/04/2014</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2DEB579B-EE05-4C26-BD48-6F54CAF6B128}" type="slidenum">
              <a:rPr lang="es-CO" smtClean="0"/>
              <a:pPr/>
              <a:t>‹Nº›</a:t>
            </a:fld>
            <a:endParaRPr lang="es-C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7CC57250-BFCF-4549-9430-3CF0E0026321}" type="datetimeFigureOut">
              <a:rPr lang="es-CO" smtClean="0"/>
              <a:pPr/>
              <a:t>02/04/2014</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2DEB579B-EE05-4C26-BD48-6F54CAF6B128}" type="slidenum">
              <a:rPr lang="es-CO" smtClean="0"/>
              <a:pPr/>
              <a:t>‹Nº›</a:t>
            </a:fld>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CC57250-BFCF-4549-9430-3CF0E0026321}" type="datetimeFigureOut">
              <a:rPr lang="es-CO" smtClean="0"/>
              <a:pPr/>
              <a:t>02/04/2014</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2DEB579B-EE05-4C26-BD48-6F54CAF6B128}" type="slidenum">
              <a:rPr lang="es-CO" smtClean="0"/>
              <a:pPr/>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7CC57250-BFCF-4549-9430-3CF0E0026321}" type="datetimeFigureOut">
              <a:rPr lang="es-CO" smtClean="0"/>
              <a:pPr/>
              <a:t>02/04/2014</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2DEB579B-EE05-4C26-BD48-6F54CAF6B128}" type="slidenum">
              <a:rPr lang="es-CO" smtClean="0"/>
              <a:pPr/>
              <a:t>‹Nº›</a:t>
            </a:fld>
            <a:endParaRPr lang="es-C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7CC57250-BFCF-4549-9430-3CF0E0026321}" type="datetimeFigureOut">
              <a:rPr lang="es-CO" smtClean="0"/>
              <a:pPr/>
              <a:t>02/04/2014</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a:xfrm>
            <a:off x="8077200" y="6356350"/>
            <a:ext cx="609600" cy="365125"/>
          </a:xfrm>
        </p:spPr>
        <p:txBody>
          <a:bodyPr/>
          <a:lstStyle/>
          <a:p>
            <a:fld id="{2DEB579B-EE05-4C26-BD48-6F54CAF6B128}" type="slidenum">
              <a:rPr lang="es-CO" smtClean="0"/>
              <a:pPr/>
              <a:t>‹Nº›</a:t>
            </a:fld>
            <a:endParaRPr lang="es-CO"/>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CC57250-BFCF-4549-9430-3CF0E0026321}" type="datetimeFigureOut">
              <a:rPr lang="es-CO" smtClean="0"/>
              <a:pPr/>
              <a:t>02/04/2014</a:t>
            </a:fld>
            <a:endParaRPr lang="es-CO"/>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CO"/>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DEB579B-EE05-4C26-BD48-6F54CAF6B128}" type="slidenum">
              <a:rPr lang="es-CO" smtClean="0"/>
              <a:pPr/>
              <a:t>‹Nº›</a:t>
            </a:fld>
            <a:endParaRPr lang="es-CO"/>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7.xml"/><Relationship Id="rId4" Type="http://schemas.openxmlformats.org/officeDocument/2006/relationships/image" Target="../media/image65.jpe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openxmlformats.org/officeDocument/2006/relationships/hyperlink" Target="http://www.youtube.com/watch?v=8U8RaLoiq1A" TargetMode="External"/><Relationship Id="rId2" Type="http://schemas.openxmlformats.org/officeDocument/2006/relationships/hyperlink" Target="http://www.youtube.com/watch?v=GI41D-lfsVY"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CO" dirty="0" smtClean="0"/>
              <a:t>ARTE EN EL PALEOLITICO Y NEOLITICO</a:t>
            </a:r>
            <a:endParaRPr lang="es-CO" dirty="0"/>
          </a:p>
        </p:txBody>
      </p:sp>
      <p:sp>
        <p:nvSpPr>
          <p:cNvPr id="3" name="2 Subtítulo"/>
          <p:cNvSpPr>
            <a:spLocks noGrp="1"/>
          </p:cNvSpPr>
          <p:nvPr>
            <p:ph type="subTitle" idx="1"/>
          </p:nvPr>
        </p:nvSpPr>
        <p:spPr/>
        <p:txBody>
          <a:bodyPr>
            <a:normAutofit fontScale="85000" lnSpcReduction="20000"/>
          </a:bodyPr>
          <a:lstStyle/>
          <a:p>
            <a:r>
              <a:rPr lang="es-CO" dirty="0" smtClean="0"/>
              <a:t>Entornos a la Obra </a:t>
            </a:r>
          </a:p>
          <a:p>
            <a:r>
              <a:rPr lang="es-CO" dirty="0" smtClean="0"/>
              <a:t>Historia Social de la Literatura y el Arte</a:t>
            </a:r>
          </a:p>
          <a:p>
            <a:r>
              <a:rPr lang="es-CO" dirty="0" err="1" smtClean="0"/>
              <a:t>Arnol</a:t>
            </a:r>
            <a:r>
              <a:rPr lang="es-CO" dirty="0" smtClean="0"/>
              <a:t> </a:t>
            </a:r>
            <a:r>
              <a:rPr lang="es-CO" dirty="0" err="1" smtClean="0"/>
              <a:t>Hausser</a:t>
            </a:r>
            <a:endParaRPr lang="es-CO" dirty="0" smtClean="0"/>
          </a:p>
          <a:p>
            <a:r>
              <a:rPr lang="es-CO" dirty="0" smtClean="0"/>
              <a:t>Por </a:t>
            </a:r>
          </a:p>
          <a:p>
            <a:r>
              <a:rPr lang="es-CO" dirty="0" err="1" smtClean="0"/>
              <a:t>Mgs</a:t>
            </a:r>
            <a:r>
              <a:rPr lang="es-CO" dirty="0" smtClean="0"/>
              <a:t> Luis Felipe </a:t>
            </a:r>
            <a:r>
              <a:rPr lang="es-CO" dirty="0" err="1" smtClean="0"/>
              <a:t>Castrillon</a:t>
            </a:r>
            <a:endParaRPr lang="es-CO"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p:txBody>
          <a:bodyPr>
            <a:normAutofit/>
          </a:bodyPr>
          <a:lstStyle/>
          <a:p>
            <a:r>
              <a:rPr lang="es-CO" dirty="0" smtClean="0"/>
              <a:t>No creencia en Dioses y vida </a:t>
            </a:r>
            <a:r>
              <a:rPr lang="es-CO" dirty="0" err="1" smtClean="0"/>
              <a:t>despues</a:t>
            </a:r>
            <a:r>
              <a:rPr lang="es-CO" dirty="0" smtClean="0"/>
              <a:t> de la muerte.</a:t>
            </a:r>
          </a:p>
          <a:p>
            <a:r>
              <a:rPr lang="es-CO" dirty="0" smtClean="0"/>
              <a:t>Fase de la vida practica (</a:t>
            </a:r>
            <a:r>
              <a:rPr lang="es-CO" dirty="0" err="1" smtClean="0"/>
              <a:t>consecucion</a:t>
            </a:r>
            <a:r>
              <a:rPr lang="es-CO" dirty="0" smtClean="0"/>
              <a:t> del alimento)</a:t>
            </a:r>
          </a:p>
          <a:p>
            <a:r>
              <a:rPr lang="es-CO" dirty="0" smtClean="0"/>
              <a:t>El fin del arte es procurar directamente el alimento como medio a una </a:t>
            </a:r>
            <a:r>
              <a:rPr lang="es-CO" dirty="0" err="1" smtClean="0"/>
              <a:t>tecnica</a:t>
            </a:r>
            <a:r>
              <a:rPr lang="es-CO" dirty="0" smtClean="0"/>
              <a:t> </a:t>
            </a:r>
            <a:r>
              <a:rPr lang="es-CO" dirty="0" err="1" smtClean="0"/>
              <a:t>magica</a:t>
            </a:r>
            <a:r>
              <a:rPr lang="es-CO" dirty="0" smtClean="0"/>
              <a:t> (</a:t>
            </a:r>
            <a:r>
              <a:rPr lang="es-CO" dirty="0" err="1" smtClean="0"/>
              <a:t>funcion</a:t>
            </a:r>
            <a:r>
              <a:rPr lang="es-CO" dirty="0" smtClean="0"/>
              <a:t> </a:t>
            </a:r>
            <a:r>
              <a:rPr lang="es-CO" dirty="0" err="1" smtClean="0"/>
              <a:t>pragmatica</a:t>
            </a:r>
            <a:r>
              <a:rPr lang="es-CO" dirty="0" smtClean="0"/>
              <a:t>) es u </a:t>
            </a:r>
            <a:r>
              <a:rPr lang="es-CO" dirty="0" err="1" smtClean="0"/>
              <a:t>telos</a:t>
            </a:r>
            <a:r>
              <a:rPr lang="es-CO" dirty="0" smtClean="0"/>
              <a:t> de </a:t>
            </a:r>
            <a:r>
              <a:rPr lang="es-CO" dirty="0" err="1" smtClean="0"/>
              <a:t>inmediates</a:t>
            </a:r>
            <a:r>
              <a:rPr lang="es-CO" dirty="0" smtClean="0"/>
              <a:t> </a:t>
            </a:r>
            <a:r>
              <a:rPr lang="es-CO" dirty="0" err="1" smtClean="0"/>
              <a:t>economica</a:t>
            </a:r>
            <a:endParaRPr lang="es-CO" dirty="0" smtClean="0"/>
          </a:p>
          <a:p>
            <a:r>
              <a:rPr lang="es-CO" dirty="0" smtClean="0"/>
              <a:t>Magia como sentido de ser un mero ejercicio, medios y procedimientos sin misticismos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p:txBody>
          <a:bodyPr>
            <a:normAutofit/>
          </a:bodyPr>
          <a:lstStyle/>
          <a:p>
            <a:pPr algn="just"/>
            <a:r>
              <a:rPr lang="es-CO" dirty="0" smtClean="0"/>
              <a:t>Aparece representación plástica como aparejo técnico de la magia.</a:t>
            </a:r>
          </a:p>
          <a:p>
            <a:pPr algn="just"/>
            <a:r>
              <a:rPr lang="es-CO" dirty="0" smtClean="0"/>
              <a:t>Se pensaba que con la pintura misma, se representa la cosa misma en posesión (ya se tenia el animal cazado)</a:t>
            </a:r>
          </a:p>
          <a:p>
            <a:pPr algn="just"/>
            <a:r>
              <a:rPr lang="es-CO" dirty="0" smtClean="0"/>
              <a:t>El amontonamiento de las figuras no buscaba un goce estético; pues estas se sitúan en partes de la caverna consideradas como mágicas</a:t>
            </a:r>
            <a:endParaRPr lang="es-CO"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p:txBody>
          <a:bodyPr/>
          <a:lstStyle/>
          <a:p>
            <a:r>
              <a:rPr lang="es-CO" dirty="0" smtClean="0"/>
              <a:t>Es un arte que opera de manera oculta</a:t>
            </a:r>
          </a:p>
          <a:p>
            <a:r>
              <a:rPr lang="es-CO" dirty="0" smtClean="0"/>
              <a:t>Danzas mágico-religiosas</a:t>
            </a:r>
          </a:p>
          <a:p>
            <a:r>
              <a:rPr lang="es-CO" dirty="0" smtClean="0"/>
              <a:t>Relación entre las ideas de semejanza/imitación, causación/producción </a:t>
            </a:r>
          </a:p>
          <a:p>
            <a:r>
              <a:rPr lang="es-CO" dirty="0" smtClean="0"/>
              <a:t>Calcar las manos dio la idea de la creación</a:t>
            </a:r>
          </a:p>
          <a:p>
            <a:r>
              <a:rPr lang="es-CO" dirty="0" smtClean="0"/>
              <a:t>El final del paleolítico muestra tres formas de representación plástica: imitativa, informativa y decorativa</a:t>
            </a:r>
            <a:endParaRPr lang="es-CO"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tecno_9"/>
          <p:cNvPicPr>
            <a:picLocks noChangeAspect="1" noChangeArrowheads="1"/>
          </p:cNvPicPr>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ARTE NEOLITICO</a:t>
            </a:r>
            <a:endParaRPr lang="es-CO" dirty="0"/>
          </a:p>
        </p:txBody>
      </p:sp>
      <p:sp>
        <p:nvSpPr>
          <p:cNvPr id="3" name="2 Marcador de contenido"/>
          <p:cNvSpPr>
            <a:spLocks noGrp="1"/>
          </p:cNvSpPr>
          <p:nvPr>
            <p:ph idx="1"/>
          </p:nvPr>
        </p:nvSpPr>
        <p:spPr/>
        <p:txBody>
          <a:bodyPr>
            <a:normAutofit lnSpcReduction="10000"/>
          </a:bodyPr>
          <a:lstStyle/>
          <a:p>
            <a:pPr algn="just"/>
            <a:r>
              <a:rPr lang="es-CO" dirty="0" smtClean="0"/>
              <a:t>Desaparece el ver; lo sustituye la inmediatez de las sensaciones por la inflexibilidad y el estatismo</a:t>
            </a:r>
          </a:p>
          <a:p>
            <a:pPr algn="just"/>
            <a:r>
              <a:rPr lang="es-CO" dirty="0" smtClean="0"/>
              <a:t>ANIMISMO Y GEOMETRISMO: </a:t>
            </a:r>
          </a:p>
          <a:p>
            <a:pPr algn="just"/>
            <a:r>
              <a:rPr lang="es-CO" dirty="0" smtClean="0"/>
              <a:t>Estilizada.</a:t>
            </a:r>
          </a:p>
          <a:p>
            <a:pPr algn="just"/>
            <a:r>
              <a:rPr lang="es-CO" dirty="0" smtClean="0"/>
              <a:t>Aparecen signos ideográficos, esquemáticos y convencionales</a:t>
            </a:r>
          </a:p>
          <a:p>
            <a:pPr algn="just"/>
            <a:r>
              <a:rPr lang="es-CO" dirty="0" smtClean="0"/>
              <a:t>Se fija idea, concepto, sustancia de las cosas</a:t>
            </a:r>
          </a:p>
          <a:p>
            <a:pPr algn="just"/>
            <a:r>
              <a:rPr lang="es-CO" dirty="0" smtClean="0"/>
              <a:t>Se crean símbolos en vez de imagen</a:t>
            </a:r>
          </a:p>
          <a:p>
            <a:pPr algn="just"/>
            <a:r>
              <a:rPr lang="es-CO" dirty="0" smtClean="0"/>
              <a:t>Los dibujos rupestres del </a:t>
            </a:r>
            <a:r>
              <a:rPr lang="es-CO" dirty="0" err="1" smtClean="0"/>
              <a:t>neolitico</a:t>
            </a:r>
            <a:r>
              <a:rPr lang="es-CO" dirty="0" smtClean="0"/>
              <a:t> interpretan figura humana por medio de tres formas geométricas</a:t>
            </a:r>
            <a:endParaRPr lang="es-CO"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manos_Arte rupestre"/>
          <p:cNvPicPr>
            <a:picLocks noChangeAspect="1" noChangeArrowheads="1"/>
          </p:cNvPicPr>
          <p:nvPr/>
        </p:nvPicPr>
        <p:blipFill>
          <a:blip r:embed="rId2" cstate="print"/>
          <a:srcRect/>
          <a:stretch>
            <a:fillRect/>
          </a:stretch>
        </p:blipFill>
        <p:spPr bwMode="auto">
          <a:xfrm>
            <a:off x="900113" y="765175"/>
            <a:ext cx="7343775" cy="5426075"/>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p:txBody>
          <a:bodyPr>
            <a:normAutofit/>
          </a:bodyPr>
          <a:lstStyle/>
          <a:p>
            <a:r>
              <a:rPr lang="es-CO" dirty="0" smtClean="0"/>
              <a:t>TRONCO</a:t>
            </a:r>
          </a:p>
          <a:p>
            <a:endParaRPr lang="es-CO" dirty="0"/>
          </a:p>
          <a:p>
            <a:r>
              <a:rPr lang="es-CO" dirty="0" smtClean="0"/>
              <a:t>BRAZOS Y PIERNAS</a:t>
            </a:r>
          </a:p>
          <a:p>
            <a:endParaRPr lang="es-CO" dirty="0"/>
          </a:p>
          <a:p>
            <a:r>
              <a:rPr lang="es-CO" dirty="0" smtClean="0"/>
              <a:t>CEJAS</a:t>
            </a:r>
          </a:p>
          <a:p>
            <a:endParaRPr lang="es-CO" dirty="0"/>
          </a:p>
          <a:p>
            <a:r>
              <a:rPr lang="es-CO" dirty="0" smtClean="0"/>
              <a:t>OJOS</a:t>
            </a:r>
          </a:p>
          <a:p>
            <a:r>
              <a:rPr lang="es-CO" dirty="0" smtClean="0"/>
              <a:t>NARIZ</a:t>
            </a:r>
            <a:endParaRPr lang="es-CO" dirty="0"/>
          </a:p>
        </p:txBody>
      </p:sp>
      <p:cxnSp>
        <p:nvCxnSpPr>
          <p:cNvPr id="5" name="4 Conector recto"/>
          <p:cNvCxnSpPr/>
          <p:nvPr/>
        </p:nvCxnSpPr>
        <p:spPr>
          <a:xfrm>
            <a:off x="3203848" y="1772816"/>
            <a:ext cx="0" cy="792088"/>
          </a:xfrm>
          <a:prstGeom prst="line">
            <a:avLst/>
          </a:prstGeom>
        </p:spPr>
        <p:style>
          <a:lnRef idx="1">
            <a:schemeClr val="accent1"/>
          </a:lnRef>
          <a:fillRef idx="0">
            <a:schemeClr val="accent1"/>
          </a:fillRef>
          <a:effectRef idx="0">
            <a:schemeClr val="accent1"/>
          </a:effectRef>
          <a:fontRef idx="minor">
            <a:schemeClr val="tx1"/>
          </a:fontRef>
        </p:style>
      </p:cxnSp>
      <p:sp>
        <p:nvSpPr>
          <p:cNvPr id="6" name="5 Elipse"/>
          <p:cNvSpPr/>
          <p:nvPr/>
        </p:nvSpPr>
        <p:spPr>
          <a:xfrm>
            <a:off x="4572000" y="2852936"/>
            <a:ext cx="1080120"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6 Elipse"/>
          <p:cNvSpPr/>
          <p:nvPr/>
        </p:nvSpPr>
        <p:spPr>
          <a:xfrm>
            <a:off x="6156176" y="2708920"/>
            <a:ext cx="144016"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7 Arco"/>
          <p:cNvSpPr/>
          <p:nvPr/>
        </p:nvSpPr>
        <p:spPr>
          <a:xfrm>
            <a:off x="2915816" y="4005064"/>
            <a:ext cx="1368152" cy="43204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9" name="8 Conector"/>
          <p:cNvSpPr/>
          <p:nvPr/>
        </p:nvSpPr>
        <p:spPr>
          <a:xfrm>
            <a:off x="3131840" y="5373216"/>
            <a:ext cx="216024" cy="14401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9 Conector"/>
          <p:cNvSpPr/>
          <p:nvPr/>
        </p:nvSpPr>
        <p:spPr>
          <a:xfrm flipV="1">
            <a:off x="3779912" y="5229200"/>
            <a:ext cx="288032" cy="28803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2" name="11 Conector recto"/>
          <p:cNvCxnSpPr/>
          <p:nvPr/>
        </p:nvCxnSpPr>
        <p:spPr>
          <a:xfrm>
            <a:off x="2339752" y="5373216"/>
            <a:ext cx="0"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a:off x="2339752" y="6093296"/>
            <a:ext cx="36004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p:txBody>
          <a:bodyPr/>
          <a:lstStyle/>
          <a:p>
            <a:r>
              <a:rPr lang="es-CO" dirty="0" smtClean="0"/>
              <a:t>El que lleva armas  es hombre</a:t>
            </a:r>
          </a:p>
          <a:p>
            <a:r>
              <a:rPr lang="es-CO" dirty="0" smtClean="0"/>
              <a:t>Los senos son Femenino.</a:t>
            </a:r>
          </a:p>
          <a:p>
            <a:pPr algn="just"/>
            <a:r>
              <a:rPr lang="es-CO" dirty="0" smtClean="0"/>
              <a:t>Todo lo anterior es un giro de la cultura, donde todo lo anterior es animal y lo que prosigue es evolución continuada.</a:t>
            </a:r>
          </a:p>
          <a:p>
            <a:pPr algn="just"/>
            <a:r>
              <a:rPr lang="es-CO" dirty="0" smtClean="0"/>
              <a:t>El hombre es productivo no parasitario</a:t>
            </a:r>
          </a:p>
          <a:p>
            <a:pPr algn="just"/>
            <a:r>
              <a:rPr lang="es-CO" dirty="0" smtClean="0"/>
              <a:t>Aparecen clases sociales</a:t>
            </a:r>
          </a:p>
          <a:p>
            <a:pPr algn="just"/>
            <a:r>
              <a:rPr lang="es-CO" dirty="0" smtClean="0"/>
              <a:t>Reparto de oficios y especializaciones</a:t>
            </a:r>
            <a:endParaRPr lang="es-CO"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p:txBody>
          <a:bodyPr>
            <a:normAutofit/>
          </a:bodyPr>
          <a:lstStyle/>
          <a:p>
            <a:pPr algn="just"/>
            <a:r>
              <a:rPr lang="es-CO" dirty="0" smtClean="0"/>
              <a:t>Ritos y cultos sustituyen la magia y la hechicería</a:t>
            </a:r>
          </a:p>
          <a:p>
            <a:pPr algn="just"/>
            <a:r>
              <a:rPr lang="es-CO" dirty="0" smtClean="0"/>
              <a:t>Surgen demonios y espíritus, maleficios y beneficios.</a:t>
            </a:r>
          </a:p>
          <a:p>
            <a:pPr algn="just"/>
            <a:r>
              <a:rPr lang="es-CO" dirty="0" smtClean="0"/>
              <a:t>El ANIMISMO y el culto a los muertos</a:t>
            </a:r>
          </a:p>
          <a:p>
            <a:pPr algn="just"/>
            <a:r>
              <a:rPr lang="es-CO" dirty="0" smtClean="0"/>
              <a:t>Amuletos, ídolos, símbolos sagrados, ofrendas, monumentos</a:t>
            </a:r>
          </a:p>
          <a:p>
            <a:pPr algn="just"/>
            <a:r>
              <a:rPr lang="es-CO" dirty="0" smtClean="0"/>
              <a:t>La separación entre ARTE SAGRADO (representativo) Y ARTE PROFANO (decorativo)</a:t>
            </a:r>
            <a:endParaRPr lang="es-CO"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ANIMISMO</a:t>
            </a:r>
            <a:endParaRPr lang="es-CO" dirty="0"/>
          </a:p>
        </p:txBody>
      </p:sp>
      <p:sp>
        <p:nvSpPr>
          <p:cNvPr id="3" name="2 Marcador de contenido"/>
          <p:cNvSpPr>
            <a:spLocks noGrp="1"/>
          </p:cNvSpPr>
          <p:nvPr>
            <p:ph idx="1"/>
          </p:nvPr>
        </p:nvSpPr>
        <p:spPr/>
        <p:txBody>
          <a:bodyPr>
            <a:normAutofit/>
          </a:bodyPr>
          <a:lstStyle/>
          <a:p>
            <a:r>
              <a:rPr lang="es-CO" dirty="0" smtClean="0"/>
              <a:t>REALIDAD: mundo </a:t>
            </a:r>
            <a:r>
              <a:rPr lang="es-CO" dirty="0" err="1" smtClean="0"/>
              <a:t>fenomenico</a:t>
            </a:r>
            <a:r>
              <a:rPr lang="es-CO" dirty="0" smtClean="0"/>
              <a:t> visible, cuerpo mortal</a:t>
            </a:r>
          </a:p>
          <a:p>
            <a:r>
              <a:rPr lang="es-CO" dirty="0" smtClean="0"/>
              <a:t>SUPRAREALIDAD: mundo espiritual no visible. Alma inmortal</a:t>
            </a:r>
          </a:p>
          <a:p>
            <a:endParaRPr lang="es-CO" dirty="0"/>
          </a:p>
          <a:p>
            <a:r>
              <a:rPr lang="es-CO" dirty="0" smtClean="0"/>
              <a:t>Entre ambos estas los usos y los ritos</a:t>
            </a:r>
          </a:p>
          <a:p>
            <a:endParaRPr lang="es-CO" dirty="0"/>
          </a:p>
          <a:p>
            <a:r>
              <a:rPr lang="es-CO" dirty="0" smtClean="0"/>
              <a:t>Ojo: la magia es monista … </a:t>
            </a:r>
            <a:r>
              <a:rPr lang="es-CO" dirty="0" err="1" smtClean="0"/>
              <a:t>paleolitico</a:t>
            </a:r>
            <a:r>
              <a:rPr lang="es-CO" dirty="0" smtClean="0"/>
              <a:t>…</a:t>
            </a:r>
          </a:p>
          <a:p>
            <a:r>
              <a:rPr lang="es-CO" dirty="0" smtClean="0"/>
              <a:t>El animismo es dualista… </a:t>
            </a:r>
            <a:r>
              <a:rPr lang="es-CO" dirty="0" err="1" smtClean="0"/>
              <a:t>Neolitico</a:t>
            </a:r>
            <a:endParaRPr lang="es-CO"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TEORIA DEL ARTE</a:t>
            </a:r>
            <a:endParaRPr lang="es-CO" dirty="0"/>
          </a:p>
        </p:txBody>
      </p:sp>
      <p:sp>
        <p:nvSpPr>
          <p:cNvPr id="3" name="2 Marcador de contenido"/>
          <p:cNvSpPr>
            <a:spLocks noGrp="1"/>
          </p:cNvSpPr>
          <p:nvPr>
            <p:ph idx="1"/>
          </p:nvPr>
        </p:nvSpPr>
        <p:spPr/>
        <p:txBody>
          <a:bodyPr>
            <a:normAutofit/>
          </a:bodyPr>
          <a:lstStyle/>
          <a:p>
            <a:r>
              <a:rPr lang="es-CO" dirty="0" smtClean="0"/>
              <a:t>DOS PUNTOS DE VISTA:</a:t>
            </a:r>
          </a:p>
          <a:p>
            <a:pPr marL="514350" indent="-514350" algn="just">
              <a:buFont typeface="+mj-lt"/>
              <a:buAutoNum type="alphaUcPeriod"/>
            </a:pPr>
            <a:r>
              <a:rPr lang="es-CO" dirty="0" smtClean="0"/>
              <a:t>Según </a:t>
            </a:r>
            <a:r>
              <a:rPr lang="es-CO" dirty="0" err="1" smtClean="0"/>
              <a:t>Alois</a:t>
            </a:r>
            <a:r>
              <a:rPr lang="es-CO" dirty="0" smtClean="0"/>
              <a:t> </a:t>
            </a:r>
            <a:r>
              <a:rPr lang="es-CO" dirty="0" err="1" smtClean="0"/>
              <a:t>Riegl</a:t>
            </a:r>
            <a:r>
              <a:rPr lang="es-CO" dirty="0" smtClean="0"/>
              <a:t>: todo arte tiene un origen naturalista e imitativo…las formas geométricas estilizadas no se encuentran en los comienzos de la historia del arte; por el contrario es fenómeno tardío, es una creación de una sensibilidad artística muy refinada</a:t>
            </a:r>
          </a:p>
          <a:p>
            <a:pPr marL="514350" indent="-514350" algn="just">
              <a:buFont typeface="+mj-lt"/>
              <a:buAutoNum type="alphaUcPeriod"/>
            </a:pPr>
            <a:r>
              <a:rPr lang="es-CO" dirty="0" smtClean="0"/>
              <a:t>Según </a:t>
            </a:r>
            <a:r>
              <a:rPr lang="es-CO" dirty="0" err="1" smtClean="0"/>
              <a:t>Gottfried</a:t>
            </a:r>
            <a:r>
              <a:rPr lang="es-CO" dirty="0" smtClean="0"/>
              <a:t> Samper: el origen del arte se da a partir del </a:t>
            </a:r>
            <a:r>
              <a:rPr lang="es-CO" dirty="0" err="1" smtClean="0"/>
              <a:t>espiritu</a:t>
            </a:r>
            <a:r>
              <a:rPr lang="es-CO" dirty="0" smtClean="0"/>
              <a:t> de la </a:t>
            </a:r>
            <a:r>
              <a:rPr lang="es-CO" dirty="0" err="1" smtClean="0"/>
              <a:t>tecnica</a:t>
            </a:r>
            <a:r>
              <a:rPr lang="es-CO" dirty="0" smtClean="0"/>
              <a:t>…</a:t>
            </a:r>
            <a:endParaRPr lang="es-CO"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p:txBody>
          <a:bodyPr>
            <a:normAutofit fontScale="92500" lnSpcReduction="20000"/>
          </a:bodyPr>
          <a:lstStyle/>
          <a:p>
            <a:r>
              <a:rPr lang="es-CO" dirty="0" smtClean="0"/>
              <a:t>Magia es sensualista y concreta… dirigida a vida de este mundo.</a:t>
            </a:r>
          </a:p>
          <a:p>
            <a:pPr algn="just"/>
            <a:r>
              <a:rPr lang="es-CO" dirty="0" smtClean="0"/>
              <a:t>Animismo dualista y abstracto… dirigido a vida mas allá… el trasmundo idealizado y estilizado. Es el proceso de la intelectualización y racionalización del arte (de la imagen al signo al símbolo)… ojo: la semiología de Pierre </a:t>
            </a:r>
            <a:r>
              <a:rPr lang="es-CO" dirty="0" err="1" smtClean="0"/>
              <a:t>Giraeu</a:t>
            </a:r>
            <a:endParaRPr lang="es-CO" dirty="0" smtClean="0"/>
          </a:p>
          <a:p>
            <a:pPr algn="just"/>
            <a:r>
              <a:rPr lang="es-CO" dirty="0" smtClean="0"/>
              <a:t>Aquí ya la imagen es recuerdo y alegoría en sentido pictográfico.</a:t>
            </a:r>
          </a:p>
          <a:p>
            <a:pPr algn="just"/>
            <a:r>
              <a:rPr lang="es-CO" dirty="0" smtClean="0"/>
              <a:t>Es un estilo formalista geométrico ornamental</a:t>
            </a:r>
          </a:p>
          <a:p>
            <a:pPr algn="just"/>
            <a:r>
              <a:rPr lang="es-CO" dirty="0" smtClean="0"/>
              <a:t>Es autocrático no primitivo transmitido de generación en generación</a:t>
            </a:r>
          </a:p>
          <a:p>
            <a:pPr algn="just"/>
            <a:r>
              <a:rPr lang="es-CO" dirty="0" smtClean="0"/>
              <a:t>Expresa una forma de organización unitaria</a:t>
            </a:r>
            <a:endParaRPr lang="es-CO"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panel de los caballos de la sala Hillaire"/>
          <p:cNvPicPr>
            <a:picLocks noChangeAspect="1" noChangeArrowheads="1"/>
          </p:cNvPicPr>
          <p:nvPr/>
        </p:nvPicPr>
        <p:blipFill>
          <a:blip r:embed="rId2" cstate="print"/>
          <a:srcRect/>
          <a:stretch>
            <a:fillRect/>
          </a:stretch>
        </p:blipFill>
        <p:spPr bwMode="auto">
          <a:xfrm>
            <a:off x="755650" y="463550"/>
            <a:ext cx="7704138" cy="5986463"/>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descr="bisontes_altamira"/>
          <p:cNvPicPr>
            <a:picLocks noChangeAspect="1" noChangeArrowheads="1"/>
          </p:cNvPicPr>
          <p:nvPr/>
        </p:nvPicPr>
        <p:blipFill>
          <a:blip r:embed="rId2" cstate="print"/>
          <a:srcRect/>
          <a:stretch>
            <a:fillRect/>
          </a:stretch>
        </p:blipFill>
        <p:spPr bwMode="auto">
          <a:xfrm>
            <a:off x="395288" y="549275"/>
            <a:ext cx="3800475" cy="2951163"/>
          </a:xfrm>
          <a:prstGeom prst="rect">
            <a:avLst/>
          </a:prstGeom>
          <a:noFill/>
        </p:spPr>
      </p:pic>
      <p:pic>
        <p:nvPicPr>
          <p:cNvPr id="36869" name="Picture 5" descr="bisonte grabado"/>
          <p:cNvPicPr>
            <a:picLocks noChangeAspect="1" noChangeArrowheads="1"/>
          </p:cNvPicPr>
          <p:nvPr/>
        </p:nvPicPr>
        <p:blipFill>
          <a:blip r:embed="rId3" cstate="print"/>
          <a:srcRect/>
          <a:stretch>
            <a:fillRect/>
          </a:stretch>
        </p:blipFill>
        <p:spPr bwMode="auto">
          <a:xfrm>
            <a:off x="468313" y="3789363"/>
            <a:ext cx="3743325" cy="2663825"/>
          </a:xfrm>
          <a:prstGeom prst="rect">
            <a:avLst/>
          </a:prstGeom>
          <a:noFill/>
        </p:spPr>
      </p:pic>
      <p:pic>
        <p:nvPicPr>
          <p:cNvPr id="36870" name="Picture 6" descr="moro-6s"/>
          <p:cNvPicPr>
            <a:picLocks noChangeAspect="1" noChangeArrowheads="1"/>
          </p:cNvPicPr>
          <p:nvPr/>
        </p:nvPicPr>
        <p:blipFill>
          <a:blip r:embed="rId4" cstate="print"/>
          <a:srcRect/>
          <a:stretch>
            <a:fillRect/>
          </a:stretch>
        </p:blipFill>
        <p:spPr bwMode="auto">
          <a:xfrm>
            <a:off x="4716463" y="549275"/>
            <a:ext cx="3810000" cy="2928938"/>
          </a:xfrm>
          <a:prstGeom prst="rect">
            <a:avLst/>
          </a:prstGeom>
          <a:noFill/>
        </p:spPr>
      </p:pic>
      <p:pic>
        <p:nvPicPr>
          <p:cNvPr id="36871" name="Picture 7" descr="atla-2"/>
          <p:cNvPicPr>
            <a:picLocks noChangeAspect="1" noChangeArrowheads="1"/>
          </p:cNvPicPr>
          <p:nvPr/>
        </p:nvPicPr>
        <p:blipFill>
          <a:blip r:embed="rId5" cstate="print"/>
          <a:srcRect/>
          <a:stretch>
            <a:fillRect/>
          </a:stretch>
        </p:blipFill>
        <p:spPr bwMode="auto">
          <a:xfrm>
            <a:off x="4643438" y="3716338"/>
            <a:ext cx="3619500" cy="2714625"/>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8" name="Picture 4" descr="panel de los  caballos detalle"/>
          <p:cNvPicPr>
            <a:picLocks noChangeAspect="1" noChangeArrowheads="1"/>
          </p:cNvPicPr>
          <p:nvPr/>
        </p:nvPicPr>
        <p:blipFill>
          <a:blip r:embed="rId2" cstate="print"/>
          <a:srcRect/>
          <a:stretch>
            <a:fillRect/>
          </a:stretch>
        </p:blipFill>
        <p:spPr bwMode="auto">
          <a:xfrm>
            <a:off x="755650" y="525463"/>
            <a:ext cx="7561263" cy="5876925"/>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Picture 4" descr="panel de los bisontes"/>
          <p:cNvPicPr>
            <a:picLocks noChangeAspect="1" noChangeArrowheads="1"/>
          </p:cNvPicPr>
          <p:nvPr/>
        </p:nvPicPr>
        <p:blipFill>
          <a:blip r:embed="rId2" cstate="print"/>
          <a:srcRect/>
          <a:stretch>
            <a:fillRect/>
          </a:stretch>
        </p:blipFill>
        <p:spPr bwMode="auto">
          <a:xfrm>
            <a:off x="468313" y="485775"/>
            <a:ext cx="8135937" cy="583565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4" name="Picture 4" descr="panel de los cèrvidos"/>
          <p:cNvPicPr>
            <a:picLocks noChangeAspect="1" noChangeArrowheads="1"/>
          </p:cNvPicPr>
          <p:nvPr/>
        </p:nvPicPr>
        <p:blipFill>
          <a:blip r:embed="rId2" cstate="print"/>
          <a:srcRect/>
          <a:stretch>
            <a:fillRect/>
          </a:stretch>
        </p:blipFill>
        <p:spPr bwMode="auto">
          <a:xfrm>
            <a:off x="755650" y="561975"/>
            <a:ext cx="7777163" cy="5843588"/>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icture 4" descr="panel de los felinos"/>
          <p:cNvPicPr>
            <a:picLocks noChangeAspect="1" noChangeArrowheads="1"/>
          </p:cNvPicPr>
          <p:nvPr/>
        </p:nvPicPr>
        <p:blipFill>
          <a:blip r:embed="rId2" cstate="print"/>
          <a:srcRect/>
          <a:stretch>
            <a:fillRect/>
          </a:stretch>
        </p:blipFill>
        <p:spPr bwMode="auto">
          <a:xfrm>
            <a:off x="468313" y="779463"/>
            <a:ext cx="7991475" cy="5529262"/>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2" name="Picture 4" descr="panel de los megaceros"/>
          <p:cNvPicPr>
            <a:picLocks noChangeAspect="1" noChangeArrowheads="1"/>
          </p:cNvPicPr>
          <p:nvPr/>
        </p:nvPicPr>
        <p:blipFill>
          <a:blip r:embed="rId2" cstate="print"/>
          <a:srcRect/>
          <a:stretch>
            <a:fillRect/>
          </a:stretch>
        </p:blipFill>
        <p:spPr bwMode="auto">
          <a:xfrm>
            <a:off x="1187450" y="404813"/>
            <a:ext cx="6480175" cy="5903912"/>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4" descr="panel de los rinocerontes"/>
          <p:cNvPicPr>
            <a:picLocks noChangeAspect="1" noChangeArrowheads="1"/>
          </p:cNvPicPr>
          <p:nvPr/>
        </p:nvPicPr>
        <p:blipFill>
          <a:blip r:embed="rId2" cstate="print"/>
          <a:srcRect/>
          <a:stretch>
            <a:fillRect/>
          </a:stretch>
        </p:blipFill>
        <p:spPr bwMode="auto">
          <a:xfrm>
            <a:off x="684213" y="1063625"/>
            <a:ext cx="7991475" cy="4862513"/>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0" name="Picture 4" descr="panel de los rinocerontes tabla izquierda"/>
          <p:cNvPicPr>
            <a:picLocks noChangeAspect="1" noChangeArrowheads="1"/>
          </p:cNvPicPr>
          <p:nvPr/>
        </p:nvPicPr>
        <p:blipFill>
          <a:blip r:embed="rId2" cstate="print"/>
          <a:srcRect/>
          <a:stretch>
            <a:fillRect/>
          </a:stretch>
        </p:blipFill>
        <p:spPr bwMode="auto">
          <a:xfrm>
            <a:off x="684213" y="908050"/>
            <a:ext cx="7848600" cy="508952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p:txBody>
          <a:bodyPr/>
          <a:lstStyle/>
          <a:p>
            <a:pPr algn="just"/>
            <a:r>
              <a:rPr lang="es-CO" dirty="0" smtClean="0"/>
              <a:t>… el arte es un producto secundario de la artesanía y la síntesis de las formas decorativas que resultan de la naturaleza del material, del procedimiento del trabajo y la finalidad utilitaria del objeto que se pretende producir (Teoría Mecánica-Materialista).</a:t>
            </a:r>
            <a:endParaRPr lang="es-CO"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4" name="Picture 4" descr="panel del caballo grabado"/>
          <p:cNvPicPr>
            <a:picLocks noChangeAspect="1" noChangeArrowheads="1"/>
          </p:cNvPicPr>
          <p:nvPr/>
        </p:nvPicPr>
        <p:blipFill>
          <a:blip r:embed="rId2" cstate="print"/>
          <a:srcRect/>
          <a:stretch>
            <a:fillRect/>
          </a:stretch>
        </p:blipFill>
        <p:spPr bwMode="auto">
          <a:xfrm>
            <a:off x="395288" y="1268413"/>
            <a:ext cx="8208962" cy="4537075"/>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8" name="Picture 4" descr="panel del rinoceronte"/>
          <p:cNvPicPr>
            <a:picLocks noChangeAspect="1" noChangeArrowheads="1"/>
          </p:cNvPicPr>
          <p:nvPr/>
        </p:nvPicPr>
        <p:blipFill>
          <a:blip r:embed="rId2" cstate="print"/>
          <a:srcRect/>
          <a:stretch>
            <a:fillRect/>
          </a:stretch>
        </p:blipFill>
        <p:spPr bwMode="auto">
          <a:xfrm>
            <a:off x="827088" y="620713"/>
            <a:ext cx="7200900" cy="5761037"/>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2" name="Picture 4" descr="pared derecha alcoba"/>
          <p:cNvPicPr>
            <a:picLocks noChangeAspect="1" noChangeArrowheads="1"/>
          </p:cNvPicPr>
          <p:nvPr/>
        </p:nvPicPr>
        <p:blipFill>
          <a:blip r:embed="rId2" cstate="print"/>
          <a:srcRect/>
          <a:stretch>
            <a:fillRect/>
          </a:stretch>
        </p:blipFill>
        <p:spPr bwMode="auto">
          <a:xfrm>
            <a:off x="971550" y="549275"/>
            <a:ext cx="7416800" cy="5932488"/>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6" name="Picture 4" descr="pendiente de los renos"/>
          <p:cNvPicPr>
            <a:picLocks noChangeAspect="1" noChangeArrowheads="1"/>
          </p:cNvPicPr>
          <p:nvPr/>
        </p:nvPicPr>
        <p:blipFill>
          <a:blip r:embed="rId2" cstate="print"/>
          <a:srcRect/>
          <a:stretch>
            <a:fillRect/>
          </a:stretch>
        </p:blipFill>
        <p:spPr bwMode="auto">
          <a:xfrm>
            <a:off x="468313" y="779463"/>
            <a:ext cx="8280400" cy="53467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0" name="Picture 4" descr="pequeño rinoceronte"/>
          <p:cNvPicPr>
            <a:picLocks noChangeAspect="1" noChangeArrowheads="1"/>
          </p:cNvPicPr>
          <p:nvPr/>
        </p:nvPicPr>
        <p:blipFill>
          <a:blip r:embed="rId2" cstate="print"/>
          <a:srcRect/>
          <a:stretch>
            <a:fillRect/>
          </a:stretch>
        </p:blipFill>
        <p:spPr bwMode="auto">
          <a:xfrm>
            <a:off x="539750" y="768350"/>
            <a:ext cx="8208963" cy="541655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4" name="Picture 4" descr="perfil de los felinos"/>
          <p:cNvPicPr>
            <a:picLocks noChangeAspect="1" noChangeArrowheads="1"/>
          </p:cNvPicPr>
          <p:nvPr/>
        </p:nvPicPr>
        <p:blipFill>
          <a:blip r:embed="rId2" cstate="print"/>
          <a:srcRect/>
          <a:stretch>
            <a:fillRect/>
          </a:stretch>
        </p:blipFill>
        <p:spPr bwMode="auto">
          <a:xfrm>
            <a:off x="395288" y="744538"/>
            <a:ext cx="8280400" cy="5322887"/>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8" name="Picture 4" descr="sal hillaire el Buho"/>
          <p:cNvPicPr>
            <a:picLocks noChangeAspect="1" noChangeArrowheads="1"/>
          </p:cNvPicPr>
          <p:nvPr/>
        </p:nvPicPr>
        <p:blipFill>
          <a:blip r:embed="rId2" cstate="print"/>
          <a:srcRect/>
          <a:stretch>
            <a:fillRect/>
          </a:stretch>
        </p:blipFill>
        <p:spPr bwMode="auto">
          <a:xfrm>
            <a:off x="1116013" y="625475"/>
            <a:ext cx="7127875" cy="5783263"/>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smtClean="0"/>
              <a:t>EL ARTISTA COMO MAGO Y SACERDOTE</a:t>
            </a:r>
            <a:endParaRPr lang="es-CO" dirty="0"/>
          </a:p>
        </p:txBody>
      </p:sp>
      <p:sp>
        <p:nvSpPr>
          <p:cNvPr id="3" name="2 Marcador de contenido"/>
          <p:cNvSpPr>
            <a:spLocks noGrp="1"/>
          </p:cNvSpPr>
          <p:nvPr>
            <p:ph idx="1"/>
          </p:nvPr>
        </p:nvSpPr>
        <p:spPr/>
        <p:txBody>
          <a:bodyPr>
            <a:normAutofit/>
          </a:bodyPr>
          <a:lstStyle/>
          <a:p>
            <a:pPr algn="just"/>
            <a:r>
              <a:rPr lang="es-CO" dirty="0" smtClean="0"/>
              <a:t>El arte como profesión y labor domestica</a:t>
            </a:r>
          </a:p>
          <a:p>
            <a:pPr algn="just"/>
            <a:r>
              <a:rPr lang="es-CO" dirty="0" smtClean="0"/>
              <a:t>Los creadores de pintura del paleolítico eran, según apariencias, cazadores profesionales.</a:t>
            </a:r>
          </a:p>
          <a:p>
            <a:pPr algn="just"/>
            <a:r>
              <a:rPr lang="es-CO" dirty="0" smtClean="0"/>
              <a:t>Existió una separación de los oficios:</a:t>
            </a:r>
          </a:p>
          <a:p>
            <a:pPr lvl="2" algn="just"/>
            <a:r>
              <a:rPr lang="es-CO" dirty="0" smtClean="0"/>
              <a:t>Las personas que dibujan animales se las considera dotadas de poder mágico. Se las reverencia como hechiceros y puede que estuvieran exentos de buscar alimento.</a:t>
            </a:r>
          </a:p>
          <a:p>
            <a:pPr lvl="2" algn="just"/>
            <a:r>
              <a:rPr lang="es-CO" dirty="0" smtClean="0"/>
              <a:t>Eran especialistas preparados…practicaron su arte… eran una clase profesional. Se han encontrado bocetos, diseños, dibujos escolares corregidos (escuelas, maestros, tendencias locales y regionales, tradiciones)</a:t>
            </a:r>
            <a:endParaRPr lang="es-CO"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p:txBody>
          <a:bodyPr/>
          <a:lstStyle/>
          <a:p>
            <a:pPr algn="just"/>
            <a:r>
              <a:rPr lang="es-CO" dirty="0" smtClean="0"/>
              <a:t>Artista-mago: primer representante de la especialización y división del trabajo. El mago vulgar, el artista-mago, el medico brujo; todos poseen dones especiales (son los precursores del sacerdote). Tal clase social muestra mejoría del grupo al permitirse la existencia de ociosos… se destacan de la masa.</a:t>
            </a:r>
            <a:endParaRPr lang="es-CO"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p:txBody>
          <a:bodyPr>
            <a:normAutofit lnSpcReduction="10000"/>
          </a:bodyPr>
          <a:lstStyle/>
          <a:p>
            <a:r>
              <a:rPr lang="es-CO" dirty="0" smtClean="0"/>
              <a:t>Cuando se separa en el neolítico el arte (sagrado y pagano), la actividad artística pasa a manos de dos grupos diferentes:</a:t>
            </a:r>
          </a:p>
          <a:p>
            <a:pPr lvl="2"/>
            <a:r>
              <a:rPr lang="es-CO" dirty="0" smtClean="0"/>
              <a:t>Hombres mago-sacerdotes: Animismo… arte sepulcral, escultura de ídolos</a:t>
            </a:r>
          </a:p>
          <a:p>
            <a:pPr lvl="2"/>
            <a:r>
              <a:rPr lang="es-CO" dirty="0" smtClean="0"/>
              <a:t>Mujeres: Arte Profano: decorativo, artesanal…industria domestica</a:t>
            </a:r>
          </a:p>
          <a:p>
            <a:r>
              <a:rPr lang="es-CO" dirty="0" smtClean="0"/>
              <a:t>La agricultura y la ganadería dan largos de ocio… mas no es un arte popular y si un arte rural del neolítico</a:t>
            </a:r>
          </a:p>
          <a:p>
            <a:r>
              <a:rPr lang="es-CO" dirty="0" smtClean="0"/>
              <a:t>El arte plástico esta destinado a una aristocracia poseedora… elaborado por sus mujeres… labor domestica honorable </a:t>
            </a:r>
            <a:endParaRPr lang="es-CO"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p:txBody>
          <a:bodyPr>
            <a:normAutofit/>
          </a:bodyPr>
          <a:lstStyle/>
          <a:p>
            <a:pPr algn="just"/>
            <a:r>
              <a:rPr lang="es-CO" dirty="0" smtClean="0"/>
              <a:t>En este sentido dice </a:t>
            </a:r>
            <a:r>
              <a:rPr lang="es-CO" dirty="0" err="1" smtClean="0"/>
              <a:t>Alois</a:t>
            </a:r>
            <a:r>
              <a:rPr lang="es-CO" dirty="0" smtClean="0"/>
              <a:t> R. la teoría Mecanicista-Materialista de Samper, es el paso de la teoría darwinista a un campo de la vida del espíritu.</a:t>
            </a:r>
          </a:p>
          <a:p>
            <a:pPr algn="just"/>
            <a:r>
              <a:rPr lang="es-CO" dirty="0" smtClean="0"/>
              <a:t>La idea de creación artística: las formas artísticas no siguen los dictados  de la materia e instrumentos; sino que se encuentran en la lucha de lo material y lo espiritual.</a:t>
            </a:r>
          </a:p>
          <a:p>
            <a:pPr algn="just"/>
            <a:r>
              <a:rPr lang="es-CO" dirty="0" smtClean="0"/>
              <a:t>Intención artística finalista: dialéctica Material-Espiritual.  </a:t>
            </a:r>
            <a:endParaRPr lang="es-CO"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Rectangle 5"/>
          <p:cNvSpPr>
            <a:spLocks noGrp="1" noChangeArrowheads="1"/>
          </p:cNvSpPr>
          <p:nvPr>
            <p:ph type="title"/>
          </p:nvPr>
        </p:nvSpPr>
        <p:spPr>
          <a:xfrm>
            <a:off x="468313" y="2924175"/>
            <a:ext cx="8229600" cy="1143000"/>
          </a:xfrm>
        </p:spPr>
        <p:txBody>
          <a:bodyPr/>
          <a:lstStyle/>
          <a:p>
            <a:r>
              <a:rPr lang="en-US">
                <a:solidFill>
                  <a:srgbClr val="FF0000"/>
                </a:solidFill>
              </a:rPr>
              <a:t>LASCAUX</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8" name="Rectangle 4"/>
          <p:cNvSpPr>
            <a:spLocks noGrp="1" noChangeArrowheads="1"/>
          </p:cNvSpPr>
          <p:nvPr>
            <p:ph type="title"/>
          </p:nvPr>
        </p:nvSpPr>
        <p:spPr>
          <a:xfrm>
            <a:off x="468313" y="3068638"/>
            <a:ext cx="8229600" cy="1143000"/>
          </a:xfrm>
        </p:spPr>
        <p:txBody>
          <a:bodyPr/>
          <a:lstStyle/>
          <a:p>
            <a:r>
              <a:rPr lang="es-CO" sz="3400">
                <a:solidFill>
                  <a:srgbClr val="33CC33"/>
                </a:solidFill>
              </a:rPr>
              <a:t>LA MEJOR PRUEBA DE QUE ESTE ARTE PERSEGUÍA UN EFECTO MÁGICO  Y NO ESTÉTICO, AL MENOS EN SU PROPÓSITO CONSCIENTE, ESTÁ EN QUE EN ESTAS PINTURAS LOS ANIMALES SE REPRESENTABAN FRECUENTEMENTE ATRAVESADOS CON LANZAS Y FLECHAS, O ERAN ATACADOS CON TALES ARMAS UNA VEZ TERMINADA LA OBRA PICTÓRICA.</a:t>
            </a:r>
            <a:endParaRPr lang="en-US" sz="3400">
              <a:solidFill>
                <a:srgbClr val="33CC33"/>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6" name="Picture 4" descr="Lascaux"/>
          <p:cNvPicPr>
            <a:picLocks noChangeAspect="1" noChangeArrowheads="1"/>
          </p:cNvPicPr>
          <p:nvPr/>
        </p:nvPicPr>
        <p:blipFill>
          <a:blip r:embed="rId2" cstate="print"/>
          <a:srcRect/>
          <a:stretch>
            <a:fillRect/>
          </a:stretch>
        </p:blipFill>
        <p:spPr bwMode="auto">
          <a:xfrm>
            <a:off x="250825" y="836613"/>
            <a:ext cx="8353425" cy="5381625"/>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0" name="Picture 4" descr="lascaux_08"/>
          <p:cNvPicPr>
            <a:picLocks noChangeAspect="1" noChangeArrowheads="1"/>
          </p:cNvPicPr>
          <p:nvPr/>
        </p:nvPicPr>
        <p:blipFill>
          <a:blip r:embed="rId2" cstate="print"/>
          <a:srcRect/>
          <a:stretch>
            <a:fillRect/>
          </a:stretch>
        </p:blipFill>
        <p:spPr bwMode="auto">
          <a:xfrm>
            <a:off x="468313" y="908050"/>
            <a:ext cx="8066087" cy="5289550"/>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4" name="Picture 4" descr="toro%20lascaux"/>
          <p:cNvPicPr>
            <a:picLocks noChangeAspect="1" noChangeArrowheads="1"/>
          </p:cNvPicPr>
          <p:nvPr/>
        </p:nvPicPr>
        <p:blipFill>
          <a:blip r:embed="rId2" cstate="print"/>
          <a:srcRect/>
          <a:stretch>
            <a:fillRect/>
          </a:stretch>
        </p:blipFill>
        <p:spPr bwMode="auto">
          <a:xfrm>
            <a:off x="900113" y="827088"/>
            <a:ext cx="7488237" cy="5307012"/>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8" name="Picture 4" descr="Image3"/>
          <p:cNvPicPr>
            <a:picLocks noChangeAspect="1" noChangeArrowheads="1"/>
          </p:cNvPicPr>
          <p:nvPr/>
        </p:nvPicPr>
        <p:blipFill>
          <a:blip r:embed="rId2" cstate="print"/>
          <a:srcRect/>
          <a:stretch>
            <a:fillRect/>
          </a:stretch>
        </p:blipFill>
        <p:spPr bwMode="auto">
          <a:xfrm>
            <a:off x="395288" y="296863"/>
            <a:ext cx="8280400" cy="6208712"/>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2" name="Picture 4"/>
          <p:cNvPicPr>
            <a:picLocks noChangeAspect="1" noChangeArrowheads="1"/>
          </p:cNvPicPr>
          <p:nvPr/>
        </p:nvPicPr>
        <p:blipFill>
          <a:blip r:embed="rId2" cstate="print"/>
          <a:srcRect b="5244"/>
          <a:stretch>
            <a:fillRect/>
          </a:stretch>
        </p:blipFill>
        <p:spPr bwMode="auto">
          <a:xfrm>
            <a:off x="684213" y="765175"/>
            <a:ext cx="7775575" cy="5545138"/>
          </a:xfrm>
          <a:prstGeom prst="rect">
            <a:avLst/>
          </a:prstGeom>
          <a:noFill/>
          <a:ln w="9525" algn="ctr">
            <a:noFill/>
            <a:miter lim="800000"/>
            <a:headEnd/>
            <a:tailEnd/>
          </a:ln>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4"/>
          <p:cNvSpPr>
            <a:spLocks noGrp="1" noChangeArrowheads="1"/>
          </p:cNvSpPr>
          <p:nvPr>
            <p:ph type="title"/>
          </p:nvPr>
        </p:nvSpPr>
        <p:spPr>
          <a:xfrm>
            <a:off x="611188" y="2636838"/>
            <a:ext cx="8229600" cy="1143000"/>
          </a:xfrm>
        </p:spPr>
        <p:txBody>
          <a:bodyPr/>
          <a:lstStyle/>
          <a:p>
            <a:r>
              <a:rPr lang="en-US">
                <a:solidFill>
                  <a:srgbClr val="FF0000"/>
                </a:solidFill>
              </a:rPr>
              <a:t>ALTAMIRA</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6" name="Picture 4"/>
          <p:cNvPicPr>
            <a:picLocks noChangeAspect="1" noChangeArrowheads="1"/>
          </p:cNvPicPr>
          <p:nvPr/>
        </p:nvPicPr>
        <p:blipFill>
          <a:blip r:embed="rId2" cstate="print"/>
          <a:srcRect b="5244"/>
          <a:stretch>
            <a:fillRect/>
          </a:stretch>
        </p:blipFill>
        <p:spPr bwMode="auto">
          <a:xfrm>
            <a:off x="755650" y="587375"/>
            <a:ext cx="7632700" cy="5715000"/>
          </a:xfrm>
          <a:prstGeom prst="rect">
            <a:avLst/>
          </a:prstGeom>
          <a:noFill/>
          <a:ln w="9525" algn="ctr">
            <a:noFill/>
            <a:miter lim="800000"/>
            <a:headEnd/>
            <a:tailEnd/>
          </a:ln>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0" name="Picture 4" descr="t093037a"/>
          <p:cNvPicPr>
            <a:picLocks noChangeAspect="1" noChangeArrowheads="1"/>
          </p:cNvPicPr>
          <p:nvPr/>
        </p:nvPicPr>
        <p:blipFill>
          <a:blip r:embed="rId2" cstate="print"/>
          <a:srcRect/>
          <a:stretch>
            <a:fillRect/>
          </a:stretch>
        </p:blipFill>
        <p:spPr bwMode="auto">
          <a:xfrm>
            <a:off x="684213" y="620713"/>
            <a:ext cx="7416800" cy="5545137"/>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smtClean="0"/>
              <a:t>ANTE EL NATURALISMO PREHISTORICO</a:t>
            </a:r>
            <a:endParaRPr lang="es-CO" dirty="0"/>
          </a:p>
        </p:txBody>
      </p:sp>
      <p:sp>
        <p:nvSpPr>
          <p:cNvPr id="3" name="2 Marcador de contenido"/>
          <p:cNvSpPr>
            <a:spLocks noGrp="1"/>
          </p:cNvSpPr>
          <p:nvPr>
            <p:ph idx="1"/>
          </p:nvPr>
        </p:nvSpPr>
        <p:spPr/>
        <p:txBody>
          <a:bodyPr>
            <a:normAutofit/>
          </a:bodyPr>
          <a:lstStyle/>
          <a:p>
            <a:pPr algn="just"/>
            <a:r>
              <a:rPr lang="es-CO" dirty="0" smtClean="0"/>
              <a:t>Es mas antiguo que el estilo geométrico que da la impresión de ser mas primitivo.</a:t>
            </a:r>
          </a:p>
          <a:p>
            <a:pPr algn="just"/>
            <a:r>
              <a:rPr lang="es-CO" dirty="0" smtClean="0"/>
              <a:t>Muestra estadios de la evolución.</a:t>
            </a:r>
          </a:p>
          <a:p>
            <a:pPr algn="just"/>
            <a:r>
              <a:rPr lang="es-CO" dirty="0" smtClean="0"/>
              <a:t>Avanza desde la finalidad lineal de la naturaleza.</a:t>
            </a:r>
          </a:p>
          <a:p>
            <a:pPr algn="just"/>
            <a:r>
              <a:rPr lang="es-CO" dirty="0" smtClean="0"/>
              <a:t>Formas individuales, poco rígidas, son formas vivas y movidas</a:t>
            </a:r>
          </a:p>
          <a:p>
            <a:pPr algn="just"/>
            <a:r>
              <a:rPr lang="es-CO" dirty="0" smtClean="0"/>
              <a:t>Es un arte racional el prehistórico, al igual que el arte infantil</a:t>
            </a:r>
            <a:endParaRPr lang="es-CO"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4" name="Picture 4" descr="bisontes_altamira"/>
          <p:cNvPicPr>
            <a:picLocks noChangeAspect="1" noChangeArrowheads="1"/>
          </p:cNvPicPr>
          <p:nvPr/>
        </p:nvPicPr>
        <p:blipFill>
          <a:blip r:embed="rId2" cstate="print"/>
          <a:srcRect/>
          <a:stretch>
            <a:fillRect/>
          </a:stretch>
        </p:blipFill>
        <p:spPr bwMode="auto">
          <a:xfrm>
            <a:off x="684213" y="671513"/>
            <a:ext cx="7848600" cy="5567362"/>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8" name="Picture 4" descr="ciervo_altamira"/>
          <p:cNvPicPr>
            <a:picLocks noChangeAspect="1" noChangeArrowheads="1"/>
          </p:cNvPicPr>
          <p:nvPr/>
        </p:nvPicPr>
        <p:blipFill>
          <a:blip r:embed="rId2" cstate="print"/>
          <a:srcRect/>
          <a:stretch>
            <a:fillRect/>
          </a:stretch>
        </p:blipFill>
        <p:spPr bwMode="auto">
          <a:xfrm>
            <a:off x="971550" y="736600"/>
            <a:ext cx="7416800" cy="5545138"/>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2" name="Picture 4" descr="bisonte grabado"/>
          <p:cNvPicPr>
            <a:picLocks noChangeAspect="1" noChangeArrowheads="1"/>
          </p:cNvPicPr>
          <p:nvPr/>
        </p:nvPicPr>
        <p:blipFill>
          <a:blip r:embed="rId2" cstate="print"/>
          <a:srcRect/>
          <a:stretch>
            <a:fillRect/>
          </a:stretch>
        </p:blipFill>
        <p:spPr bwMode="auto">
          <a:xfrm>
            <a:off x="395288" y="620713"/>
            <a:ext cx="4392612" cy="2881312"/>
          </a:xfrm>
          <a:prstGeom prst="rect">
            <a:avLst/>
          </a:prstGeom>
          <a:noFill/>
        </p:spPr>
      </p:pic>
      <p:pic>
        <p:nvPicPr>
          <p:cNvPr id="124933" name="Picture 5" descr="bisonte pintado"/>
          <p:cNvPicPr>
            <a:picLocks noChangeAspect="1" noChangeArrowheads="1"/>
          </p:cNvPicPr>
          <p:nvPr/>
        </p:nvPicPr>
        <p:blipFill>
          <a:blip r:embed="rId3" cstate="print"/>
          <a:srcRect/>
          <a:stretch>
            <a:fillRect/>
          </a:stretch>
        </p:blipFill>
        <p:spPr bwMode="auto">
          <a:xfrm>
            <a:off x="4859338" y="3756025"/>
            <a:ext cx="4033837" cy="2622550"/>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6" name="Picture 4" descr="bisonte_atacando_hombre_lascaux"/>
          <p:cNvPicPr>
            <a:picLocks noChangeAspect="1" noChangeArrowheads="1"/>
          </p:cNvPicPr>
          <p:nvPr/>
        </p:nvPicPr>
        <p:blipFill>
          <a:blip r:embed="rId2" cstate="print"/>
          <a:srcRect/>
          <a:stretch>
            <a:fillRect/>
          </a:stretch>
        </p:blipFill>
        <p:spPr bwMode="auto">
          <a:xfrm>
            <a:off x="971550" y="658813"/>
            <a:ext cx="7200900" cy="5540375"/>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6" name="Rectangle 4"/>
          <p:cNvSpPr>
            <a:spLocks noGrp="1" noChangeArrowheads="1"/>
          </p:cNvSpPr>
          <p:nvPr>
            <p:ph type="title"/>
          </p:nvPr>
        </p:nvSpPr>
        <p:spPr>
          <a:xfrm>
            <a:off x="250825" y="3068638"/>
            <a:ext cx="8229600" cy="1143000"/>
          </a:xfrm>
        </p:spPr>
        <p:txBody>
          <a:bodyPr/>
          <a:lstStyle/>
          <a:p>
            <a:r>
              <a:rPr lang="es-CO" sz="3400">
                <a:solidFill>
                  <a:srgbClr val="FF33CC"/>
                </a:solidFill>
              </a:rPr>
              <a:t>QUE EL ARTE PALEOLÍTICO ESTABA EN CONEXIÓN CON ACCIONES MÁGICAS LO PRUEBA, FINALMENTE, LA REPRESENTACIÓN DE FIGURAS HUMANAS DISFRAZADAS DE ANIMALES, LA MAYORÍA DE LAS CUALES SE OCUPA INDISCUTIBLEMENTE DE EJECUTAR DANZAS MÁGICO MÍMICAS. COMO EN EL CASO DE TROIS – FRÉRES.</a:t>
            </a:r>
            <a:endParaRPr lang="en-US" sz="3400">
              <a:solidFill>
                <a:srgbClr val="FF33CC"/>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4" name="Picture 4" descr="trois_freres"/>
          <p:cNvPicPr>
            <a:picLocks noChangeAspect="1" noChangeArrowheads="1"/>
          </p:cNvPicPr>
          <p:nvPr/>
        </p:nvPicPr>
        <p:blipFill>
          <a:blip r:embed="rId2" cstate="print"/>
          <a:srcRect/>
          <a:stretch>
            <a:fillRect/>
          </a:stretch>
        </p:blipFill>
        <p:spPr bwMode="auto">
          <a:xfrm>
            <a:off x="611188" y="1196975"/>
            <a:ext cx="3529012" cy="4464050"/>
          </a:xfrm>
          <a:prstGeom prst="rect">
            <a:avLst/>
          </a:prstGeom>
          <a:noFill/>
        </p:spPr>
      </p:pic>
      <p:pic>
        <p:nvPicPr>
          <p:cNvPr id="153605" name="Picture 5" descr="mitrosi_freres"/>
          <p:cNvPicPr>
            <a:picLocks noChangeAspect="1" noChangeArrowheads="1"/>
          </p:cNvPicPr>
          <p:nvPr/>
        </p:nvPicPr>
        <p:blipFill>
          <a:blip r:embed="rId3" cstate="print"/>
          <a:srcRect/>
          <a:stretch>
            <a:fillRect/>
          </a:stretch>
        </p:blipFill>
        <p:spPr bwMode="auto">
          <a:xfrm rot="-1790544">
            <a:off x="4500563" y="1268413"/>
            <a:ext cx="3816350" cy="4392612"/>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Rectangle 4"/>
          <p:cNvSpPr>
            <a:spLocks noGrp="1" noChangeArrowheads="1"/>
          </p:cNvSpPr>
          <p:nvPr>
            <p:ph type="title"/>
          </p:nvPr>
        </p:nvSpPr>
        <p:spPr>
          <a:xfrm>
            <a:off x="468313" y="2781300"/>
            <a:ext cx="8229600" cy="1143000"/>
          </a:xfrm>
        </p:spPr>
        <p:txBody>
          <a:bodyPr/>
          <a:lstStyle/>
          <a:p>
            <a:r>
              <a:rPr lang="en-US">
                <a:solidFill>
                  <a:srgbClr val="FF0000"/>
                </a:solidFill>
              </a:rPr>
              <a:t>ARTE MOBILIAR</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8" name="Picture 8" descr="R1-1"/>
          <p:cNvPicPr>
            <a:picLocks noChangeAspect="1" noChangeArrowheads="1"/>
          </p:cNvPicPr>
          <p:nvPr/>
        </p:nvPicPr>
        <p:blipFill>
          <a:blip r:embed="rId2" cstate="print"/>
          <a:srcRect/>
          <a:stretch>
            <a:fillRect/>
          </a:stretch>
        </p:blipFill>
        <p:spPr bwMode="auto">
          <a:xfrm>
            <a:off x="755650" y="404813"/>
            <a:ext cx="6264275" cy="2773362"/>
          </a:xfrm>
          <a:prstGeom prst="rect">
            <a:avLst/>
          </a:prstGeom>
          <a:noFill/>
        </p:spPr>
      </p:pic>
      <p:pic>
        <p:nvPicPr>
          <p:cNvPr id="76809" name="Picture 9" descr="R1-2"/>
          <p:cNvPicPr>
            <a:picLocks noChangeAspect="1" noChangeArrowheads="1"/>
          </p:cNvPicPr>
          <p:nvPr/>
        </p:nvPicPr>
        <p:blipFill>
          <a:blip r:embed="rId3" cstate="print"/>
          <a:srcRect/>
          <a:stretch>
            <a:fillRect/>
          </a:stretch>
        </p:blipFill>
        <p:spPr bwMode="auto">
          <a:xfrm>
            <a:off x="2771775" y="3762375"/>
            <a:ext cx="6096000" cy="2841625"/>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8" name="Picture 4" descr="caballo2"/>
          <p:cNvPicPr>
            <a:picLocks noChangeAspect="1" noChangeArrowheads="1"/>
          </p:cNvPicPr>
          <p:nvPr/>
        </p:nvPicPr>
        <p:blipFill>
          <a:blip r:embed="rId2" cstate="print"/>
          <a:srcRect/>
          <a:stretch>
            <a:fillRect/>
          </a:stretch>
        </p:blipFill>
        <p:spPr bwMode="auto">
          <a:xfrm>
            <a:off x="395288" y="620713"/>
            <a:ext cx="8280400" cy="5191125"/>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8" name="Picture 4" descr="mobiliar2"/>
          <p:cNvPicPr>
            <a:picLocks noChangeAspect="1" noChangeArrowheads="1"/>
          </p:cNvPicPr>
          <p:nvPr/>
        </p:nvPicPr>
        <p:blipFill>
          <a:blip r:embed="rId2" cstate="print"/>
          <a:srcRect/>
          <a:stretch>
            <a:fillRect/>
          </a:stretch>
        </p:blipFill>
        <p:spPr bwMode="auto">
          <a:xfrm>
            <a:off x="539750" y="765175"/>
            <a:ext cx="7842250" cy="558482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Image24"/>
          <p:cNvPicPr>
            <a:picLocks noChangeAspect="1" noChangeArrowheads="1"/>
          </p:cNvPicPr>
          <p:nvPr/>
        </p:nvPicPr>
        <p:blipFill>
          <a:blip r:embed="rId2" cstate="print">
            <a:grayscl/>
          </a:blip>
          <a:srcRect t="5902" b="8009"/>
          <a:stretch>
            <a:fillRect/>
          </a:stretch>
        </p:blipFill>
        <p:spPr bwMode="auto">
          <a:xfrm>
            <a:off x="0" y="0"/>
            <a:ext cx="9144000" cy="6858000"/>
          </a:xfrm>
          <a:prstGeom prst="rect">
            <a:avLst/>
          </a:prstGeom>
          <a:noFill/>
          <a:ln w="9525">
            <a:solidFill>
              <a:schemeClr val="tx1"/>
            </a:solid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2" name="Picture 4" descr="art_b20_0005_00"/>
          <p:cNvPicPr>
            <a:picLocks noChangeAspect="1" noChangeArrowheads="1"/>
          </p:cNvPicPr>
          <p:nvPr/>
        </p:nvPicPr>
        <p:blipFill>
          <a:blip r:embed="rId2" cstate="print"/>
          <a:srcRect/>
          <a:stretch>
            <a:fillRect/>
          </a:stretch>
        </p:blipFill>
        <p:spPr bwMode="auto">
          <a:xfrm>
            <a:off x="2195513" y="476250"/>
            <a:ext cx="4516437" cy="5976938"/>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6" name="Picture 4" descr="Image11"/>
          <p:cNvPicPr>
            <a:picLocks noChangeAspect="1" noChangeArrowheads="1"/>
          </p:cNvPicPr>
          <p:nvPr/>
        </p:nvPicPr>
        <p:blipFill>
          <a:blip r:embed="rId2" cstate="print"/>
          <a:srcRect/>
          <a:stretch>
            <a:fillRect/>
          </a:stretch>
        </p:blipFill>
        <p:spPr bwMode="auto">
          <a:xfrm>
            <a:off x="468313" y="350838"/>
            <a:ext cx="8064500" cy="6048375"/>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900" name="Picture 4" descr="venus1"/>
          <p:cNvPicPr>
            <a:picLocks noChangeAspect="1" noChangeArrowheads="1"/>
          </p:cNvPicPr>
          <p:nvPr/>
        </p:nvPicPr>
        <p:blipFill>
          <a:blip r:embed="rId2" cstate="print"/>
          <a:srcRect/>
          <a:stretch>
            <a:fillRect/>
          </a:stretch>
        </p:blipFill>
        <p:spPr bwMode="auto">
          <a:xfrm>
            <a:off x="1619250" y="333375"/>
            <a:ext cx="5778500" cy="6237288"/>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4" name="Picture 4" descr="Imagen 001"/>
          <p:cNvPicPr>
            <a:picLocks noChangeAspect="1" noChangeArrowheads="1"/>
          </p:cNvPicPr>
          <p:nvPr/>
        </p:nvPicPr>
        <p:blipFill>
          <a:blip r:embed="rId2" cstate="print"/>
          <a:srcRect/>
          <a:stretch>
            <a:fillRect/>
          </a:stretch>
        </p:blipFill>
        <p:spPr bwMode="auto">
          <a:xfrm>
            <a:off x="611188" y="620713"/>
            <a:ext cx="7993062" cy="5994400"/>
          </a:xfrm>
          <a:prstGeom prst="rect">
            <a:avLst/>
          </a:prstGeom>
          <a:noFill/>
        </p:spPr>
      </p:pic>
      <p:sp>
        <p:nvSpPr>
          <p:cNvPr id="81925" name="Rectangle 5"/>
          <p:cNvSpPr>
            <a:spLocks noGrp="1" noChangeArrowheads="1"/>
          </p:cNvSpPr>
          <p:nvPr>
            <p:ph type="title"/>
          </p:nvPr>
        </p:nvSpPr>
        <p:spPr>
          <a:xfrm>
            <a:off x="250825" y="0"/>
            <a:ext cx="8229600" cy="847725"/>
          </a:xfrm>
        </p:spPr>
        <p:txBody>
          <a:bodyPr/>
          <a:lstStyle/>
          <a:p>
            <a:r>
              <a:rPr lang="en-US">
                <a:solidFill>
                  <a:srgbClr val="FF0000"/>
                </a:solidFill>
              </a:rPr>
              <a:t>GRIMALDI</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8" name="Picture 4" descr="venus_adeevo"/>
          <p:cNvPicPr>
            <a:picLocks noChangeAspect="1" noChangeArrowheads="1"/>
          </p:cNvPicPr>
          <p:nvPr/>
        </p:nvPicPr>
        <p:blipFill>
          <a:blip r:embed="rId2" cstate="print"/>
          <a:srcRect/>
          <a:stretch>
            <a:fillRect/>
          </a:stretch>
        </p:blipFill>
        <p:spPr bwMode="auto">
          <a:xfrm>
            <a:off x="2124075" y="1125538"/>
            <a:ext cx="4824413" cy="4967287"/>
          </a:xfrm>
          <a:prstGeom prst="rect">
            <a:avLst/>
          </a:prstGeom>
          <a:noFill/>
        </p:spPr>
      </p:pic>
      <p:sp>
        <p:nvSpPr>
          <p:cNvPr id="82949" name="Rectangle 5"/>
          <p:cNvSpPr>
            <a:spLocks noGrp="1" noChangeArrowheads="1"/>
          </p:cNvSpPr>
          <p:nvPr>
            <p:ph type="title"/>
          </p:nvPr>
        </p:nvSpPr>
        <p:spPr>
          <a:xfrm>
            <a:off x="468313" y="0"/>
            <a:ext cx="8229600" cy="1143000"/>
          </a:xfrm>
        </p:spPr>
        <p:txBody>
          <a:bodyPr/>
          <a:lstStyle/>
          <a:p>
            <a:r>
              <a:rPr lang="en-US">
                <a:solidFill>
                  <a:srgbClr val="FF0000"/>
                </a:solidFill>
              </a:rPr>
              <a:t>ADEEVO</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Rectangle 4"/>
          <p:cNvSpPr>
            <a:spLocks noChangeArrowheads="1"/>
          </p:cNvSpPr>
          <p:nvPr/>
        </p:nvSpPr>
        <p:spPr bwMode="auto">
          <a:xfrm>
            <a:off x="468313" y="188913"/>
            <a:ext cx="8229600" cy="1143000"/>
          </a:xfrm>
          <a:prstGeom prst="rect">
            <a:avLst/>
          </a:prstGeom>
          <a:noFill/>
          <a:ln w="9525">
            <a:noFill/>
            <a:miter lim="800000"/>
            <a:headEnd/>
            <a:tailEnd/>
          </a:ln>
          <a:effectLst/>
        </p:spPr>
        <p:txBody>
          <a:bodyPr anchor="ctr"/>
          <a:lstStyle/>
          <a:p>
            <a:r>
              <a:rPr lang="en-US" sz="4400" b="1">
                <a:solidFill>
                  <a:srgbClr val="FF0000"/>
                </a:solidFill>
                <a:effectLst>
                  <a:outerShdw blurRad="38100" dist="38100" dir="2700000" algn="tl">
                    <a:srgbClr val="000000"/>
                  </a:outerShdw>
                </a:effectLst>
              </a:rPr>
              <a:t>BRASSEMPOUY</a:t>
            </a:r>
          </a:p>
        </p:txBody>
      </p:sp>
      <p:pic>
        <p:nvPicPr>
          <p:cNvPr id="87045" name="Picture 5" descr="venus_brassempouy"/>
          <p:cNvPicPr>
            <a:picLocks noChangeAspect="1" noChangeArrowheads="1"/>
          </p:cNvPicPr>
          <p:nvPr/>
        </p:nvPicPr>
        <p:blipFill>
          <a:blip r:embed="rId2" cstate="print"/>
          <a:srcRect/>
          <a:stretch>
            <a:fillRect/>
          </a:stretch>
        </p:blipFill>
        <p:spPr bwMode="auto">
          <a:xfrm>
            <a:off x="2339975" y="1196975"/>
            <a:ext cx="4392613" cy="5184775"/>
          </a:xfrm>
          <a:prstGeom prst="rect">
            <a:avLst/>
          </a:prstGeo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Rectangle 4"/>
          <p:cNvSpPr>
            <a:spLocks noGrp="1" noChangeArrowheads="1"/>
          </p:cNvSpPr>
          <p:nvPr>
            <p:ph type="title"/>
          </p:nvPr>
        </p:nvSpPr>
        <p:spPr/>
        <p:txBody>
          <a:bodyPr/>
          <a:lstStyle/>
          <a:p>
            <a:r>
              <a:rPr lang="en-US">
                <a:solidFill>
                  <a:srgbClr val="FF0000"/>
                </a:solidFill>
              </a:rPr>
              <a:t>SAVIGNANO</a:t>
            </a:r>
          </a:p>
        </p:txBody>
      </p:sp>
      <p:pic>
        <p:nvPicPr>
          <p:cNvPr id="96262" name="Picture 6" descr="savignano"/>
          <p:cNvPicPr>
            <a:picLocks noChangeAspect="1" noChangeArrowheads="1"/>
          </p:cNvPicPr>
          <p:nvPr/>
        </p:nvPicPr>
        <p:blipFill>
          <a:blip r:embed="rId2" cstate="print"/>
          <a:srcRect/>
          <a:stretch>
            <a:fillRect/>
          </a:stretch>
        </p:blipFill>
        <p:spPr bwMode="auto">
          <a:xfrm>
            <a:off x="2843213" y="1412875"/>
            <a:ext cx="3492500" cy="5041900"/>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Rectangle 4"/>
          <p:cNvSpPr>
            <a:spLocks noGrp="1" noChangeArrowheads="1"/>
          </p:cNvSpPr>
          <p:nvPr>
            <p:ph type="title"/>
          </p:nvPr>
        </p:nvSpPr>
        <p:spPr/>
        <p:txBody>
          <a:bodyPr/>
          <a:lstStyle/>
          <a:p>
            <a:r>
              <a:rPr lang="en-US">
                <a:solidFill>
                  <a:srgbClr val="FF0000"/>
                </a:solidFill>
              </a:rPr>
              <a:t>WILLENDORF</a:t>
            </a:r>
          </a:p>
        </p:txBody>
      </p:sp>
      <p:pic>
        <p:nvPicPr>
          <p:cNvPr id="88069" name="Picture 5" descr="willendorf"/>
          <p:cNvPicPr>
            <a:picLocks noChangeAspect="1" noChangeArrowheads="1"/>
          </p:cNvPicPr>
          <p:nvPr/>
        </p:nvPicPr>
        <p:blipFill>
          <a:blip r:embed="rId2" cstate="print"/>
          <a:srcRect/>
          <a:stretch>
            <a:fillRect/>
          </a:stretch>
        </p:blipFill>
        <p:spPr bwMode="auto">
          <a:xfrm>
            <a:off x="4067175" y="1484313"/>
            <a:ext cx="3962400" cy="5054600"/>
          </a:xfrm>
          <a:prstGeom prst="rect">
            <a:avLst/>
          </a:prstGeom>
          <a:noFill/>
        </p:spPr>
      </p:pic>
      <p:pic>
        <p:nvPicPr>
          <p:cNvPr id="88070" name="Picture 6" descr="wilend-hand"/>
          <p:cNvPicPr>
            <a:picLocks noChangeAspect="1" noChangeArrowheads="1"/>
          </p:cNvPicPr>
          <p:nvPr/>
        </p:nvPicPr>
        <p:blipFill>
          <a:blip r:embed="rId3" cstate="print"/>
          <a:srcRect/>
          <a:stretch>
            <a:fillRect/>
          </a:stretch>
        </p:blipFill>
        <p:spPr bwMode="auto">
          <a:xfrm>
            <a:off x="395288" y="1412875"/>
            <a:ext cx="3313112" cy="5111750"/>
          </a:xfrm>
          <a:prstGeom prst="rect">
            <a:avLst/>
          </a:prstGeom>
          <a:no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8" name="Rectangle 4"/>
          <p:cNvSpPr>
            <a:spLocks noGrp="1" noChangeArrowheads="1"/>
          </p:cNvSpPr>
          <p:nvPr>
            <p:ph type="title"/>
          </p:nvPr>
        </p:nvSpPr>
        <p:spPr>
          <a:xfrm>
            <a:off x="395288" y="2781300"/>
            <a:ext cx="8229600" cy="1143000"/>
          </a:xfrm>
        </p:spPr>
        <p:txBody>
          <a:bodyPr/>
          <a:lstStyle/>
          <a:p>
            <a:r>
              <a:rPr lang="en-US" sz="2800">
                <a:solidFill>
                  <a:srgbClr val="000000"/>
                </a:solidFill>
                <a:effectLst>
                  <a:outerShdw blurRad="38100" dist="38100" dir="2700000" algn="tl">
                    <a:srgbClr val="FFFFFF"/>
                  </a:outerShdw>
                </a:effectLst>
              </a:rPr>
              <a:t>AHORA, POR VEZ PRIMERA, LA ACTITUD NATURALISTA, ABIERTA A LAS SENSACIONES Y A LA MENTE ESTILIZADA, CERRADA A LA RIQUEZA DE LA REALIDAD EMPÍRICA. EN LUGAR DE LAS MINUCIOSAS REPRESENTACIONES FIELES A LA NATURALEZA, PLENAS DE CARIÑO Y PACIENCIA PARA LOS DETALLES PARA LOS DETALLES DEL MODELO CORRESPONDIENTE, POR TODAS PARTES SIGNOS IDEOGRÁFICOS, ESQUEMÁTICOS Y CONVENCIONALES, QUE INDICAN  MÁS QUE REPRODUCIR EL OBJETO.</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Rectangle 4"/>
          <p:cNvSpPr>
            <a:spLocks noGrp="1" noChangeArrowheads="1"/>
          </p:cNvSpPr>
          <p:nvPr>
            <p:ph type="ctrTitle"/>
          </p:nvPr>
        </p:nvSpPr>
        <p:spPr/>
        <p:txBody>
          <a:bodyPr/>
          <a:lstStyle/>
          <a:p>
            <a:r>
              <a:rPr lang="en-US">
                <a:solidFill>
                  <a:srgbClr val="FF0000"/>
                </a:solidFill>
              </a:rPr>
              <a:t>ANIMISMO GEOMETRISMO</a:t>
            </a:r>
          </a:p>
        </p:txBody>
      </p:sp>
      <p:sp>
        <p:nvSpPr>
          <p:cNvPr id="89093" name="Rectangle 5"/>
          <p:cNvSpPr>
            <a:spLocks noGrp="1" noChangeArrowheads="1"/>
          </p:cNvSpPr>
          <p:nvPr>
            <p:ph type="subTitle" idx="1"/>
          </p:nvPr>
        </p:nvSpPr>
        <p:spPr/>
        <p:txBody>
          <a:bodyPr/>
          <a:lstStyle/>
          <a:p>
            <a:r>
              <a:rPr lang="en-US">
                <a:solidFill>
                  <a:srgbClr val="33CC33"/>
                </a:solidFill>
              </a:rPr>
              <a:t>ARTE DEL NEOL</a:t>
            </a:r>
            <a:r>
              <a:rPr lang="es-CO">
                <a:solidFill>
                  <a:srgbClr val="33CC33"/>
                </a:solidFill>
              </a:rPr>
              <a:t>ÍTICO</a:t>
            </a:r>
            <a:endParaRPr lang="en-US">
              <a:solidFill>
                <a:srgbClr val="33CC33"/>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p:txBody>
          <a:bodyPr/>
          <a:lstStyle/>
          <a:p>
            <a:r>
              <a:rPr lang="es-CO" dirty="0" smtClean="0"/>
              <a:t>Ambos muestran lo que se conoce, no lo que ven realmente.</a:t>
            </a:r>
          </a:p>
          <a:p>
            <a:r>
              <a:rPr lang="es-CO" dirty="0" smtClean="0"/>
              <a:t>Combinan la vista de frente con la de perfil</a:t>
            </a:r>
          </a:p>
          <a:p>
            <a:pPr algn="just"/>
            <a:r>
              <a:rPr lang="es-CO" dirty="0" smtClean="0"/>
              <a:t>Aumentan la escala de lo que es importante biológicamente o como motivo.</a:t>
            </a:r>
            <a:endParaRPr lang="es-CO"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6" name="Picture 4" descr="tajo-x1c"/>
          <p:cNvPicPr>
            <a:picLocks noChangeAspect="1" noChangeArrowheads="1"/>
          </p:cNvPicPr>
          <p:nvPr/>
        </p:nvPicPr>
        <p:blipFill>
          <a:blip r:embed="rId2" cstate="print"/>
          <a:srcRect/>
          <a:stretch>
            <a:fillRect/>
          </a:stretch>
        </p:blipFill>
        <p:spPr bwMode="auto">
          <a:xfrm>
            <a:off x="468313" y="517525"/>
            <a:ext cx="8207375" cy="5822950"/>
          </a:xfrm>
          <a:prstGeom prst="rect">
            <a:avLst/>
          </a:prstGeom>
          <a:noFill/>
        </p:spPr>
      </p:pic>
      <p:sp>
        <p:nvSpPr>
          <p:cNvPr id="90117" name="Rectangle 5"/>
          <p:cNvSpPr>
            <a:spLocks noGrp="1" noChangeArrowheads="1"/>
          </p:cNvSpPr>
          <p:nvPr>
            <p:ph type="title"/>
          </p:nvPr>
        </p:nvSpPr>
        <p:spPr>
          <a:xfrm>
            <a:off x="468313" y="0"/>
            <a:ext cx="8229600" cy="487363"/>
          </a:xfrm>
        </p:spPr>
        <p:txBody>
          <a:bodyPr/>
          <a:lstStyle/>
          <a:p>
            <a:r>
              <a:rPr lang="es-CO" sz="4000">
                <a:solidFill>
                  <a:srgbClr val="FF0000"/>
                </a:solidFill>
              </a:rPr>
              <a:t>CUEVA DEL TAJO</a:t>
            </a:r>
            <a:endParaRPr lang="en-US" sz="4000">
              <a:solidFill>
                <a:srgbClr val="FF0000"/>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6" name="Rectangle 4"/>
          <p:cNvSpPr>
            <a:spLocks noGrp="1" noChangeArrowheads="1"/>
          </p:cNvSpPr>
          <p:nvPr>
            <p:ph type="title"/>
          </p:nvPr>
        </p:nvSpPr>
        <p:spPr>
          <a:xfrm>
            <a:off x="539750" y="2565400"/>
            <a:ext cx="8229600" cy="1143000"/>
          </a:xfrm>
        </p:spPr>
        <p:txBody>
          <a:bodyPr/>
          <a:lstStyle/>
          <a:p>
            <a:r>
              <a:rPr lang="es-CO" sz="4000">
                <a:solidFill>
                  <a:srgbClr val="009900"/>
                </a:solidFill>
              </a:rPr>
              <a:t>LOS DIBUJOS RUPESTRES DEL NEOLÍTICO INTERPRETAN LA FIGURA HUMANA POR MEDIO DE DOS O TRES SIMPLES FORMAS GEOMÉTRICAS.</a:t>
            </a:r>
            <a:endParaRPr lang="en-US" sz="4000">
              <a:solidFill>
                <a:srgbClr val="009900"/>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40" name="Picture 4" descr="tajo-1as"/>
          <p:cNvPicPr>
            <a:picLocks noChangeAspect="1" noChangeArrowheads="1"/>
          </p:cNvPicPr>
          <p:nvPr/>
        </p:nvPicPr>
        <p:blipFill>
          <a:blip r:embed="rId2" cstate="print"/>
          <a:srcRect/>
          <a:stretch>
            <a:fillRect/>
          </a:stretch>
        </p:blipFill>
        <p:spPr bwMode="auto">
          <a:xfrm>
            <a:off x="827088" y="765175"/>
            <a:ext cx="7345362" cy="5508625"/>
          </a:xfrm>
          <a:prstGeom prst="rect">
            <a:avLst/>
          </a:prstGeom>
          <a:noFill/>
        </p:spPr>
      </p:pic>
      <p:sp>
        <p:nvSpPr>
          <p:cNvPr id="91143" name="Rectangle 7"/>
          <p:cNvSpPr>
            <a:spLocks noGrp="1" noChangeArrowheads="1"/>
          </p:cNvSpPr>
          <p:nvPr>
            <p:ph type="title"/>
          </p:nvPr>
        </p:nvSpPr>
        <p:spPr>
          <a:xfrm>
            <a:off x="457200" y="277813"/>
            <a:ext cx="8229600" cy="558800"/>
          </a:xfrm>
        </p:spPr>
        <p:txBody>
          <a:bodyPr/>
          <a:lstStyle/>
          <a:p>
            <a:r>
              <a:rPr lang="es-CO" sz="4000">
                <a:solidFill>
                  <a:srgbClr val="33CC33"/>
                </a:solidFill>
              </a:rPr>
              <a:t>CUEVA DEL TAJO</a:t>
            </a:r>
            <a:endParaRPr lang="en-US" sz="4000">
              <a:solidFill>
                <a:srgbClr val="33CC33"/>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100" name="Picture 4" descr="cervidos"/>
          <p:cNvPicPr>
            <a:picLocks noChangeAspect="1" noChangeArrowheads="1"/>
          </p:cNvPicPr>
          <p:nvPr/>
        </p:nvPicPr>
        <p:blipFill>
          <a:blip r:embed="rId2" cstate="print"/>
          <a:srcRect/>
          <a:stretch>
            <a:fillRect/>
          </a:stretch>
        </p:blipFill>
        <p:spPr bwMode="auto">
          <a:xfrm>
            <a:off x="900113" y="836613"/>
            <a:ext cx="7704137" cy="2341562"/>
          </a:xfrm>
          <a:prstGeom prst="rect">
            <a:avLst/>
          </a:prstGeom>
          <a:noFill/>
        </p:spPr>
      </p:pic>
      <p:pic>
        <p:nvPicPr>
          <p:cNvPr id="132102" name="Picture 6" descr="ciervos-1"/>
          <p:cNvPicPr>
            <a:picLocks noChangeAspect="1" noChangeArrowheads="1"/>
          </p:cNvPicPr>
          <p:nvPr/>
        </p:nvPicPr>
        <p:blipFill>
          <a:blip r:embed="rId3" cstate="print"/>
          <a:srcRect/>
          <a:stretch>
            <a:fillRect/>
          </a:stretch>
        </p:blipFill>
        <p:spPr bwMode="auto">
          <a:xfrm>
            <a:off x="971550" y="4076700"/>
            <a:ext cx="7704138" cy="2351088"/>
          </a:xfrm>
          <a:prstGeom prst="rect">
            <a:avLst/>
          </a:prstGeom>
          <a:noFill/>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4" name="Picture 4" descr="moro-1n"/>
          <p:cNvPicPr>
            <a:picLocks noChangeAspect="1" noChangeArrowheads="1"/>
          </p:cNvPicPr>
          <p:nvPr/>
        </p:nvPicPr>
        <p:blipFill>
          <a:blip r:embed="rId2" cstate="print"/>
          <a:srcRect/>
          <a:stretch>
            <a:fillRect/>
          </a:stretch>
        </p:blipFill>
        <p:spPr bwMode="auto">
          <a:xfrm>
            <a:off x="179388" y="260350"/>
            <a:ext cx="3810000" cy="2857500"/>
          </a:xfrm>
          <a:prstGeom prst="rect">
            <a:avLst/>
          </a:prstGeom>
          <a:noFill/>
        </p:spPr>
      </p:pic>
      <p:pic>
        <p:nvPicPr>
          <p:cNvPr id="92165" name="Picture 5" descr="moro-1s"/>
          <p:cNvPicPr>
            <a:picLocks noChangeAspect="1" noChangeArrowheads="1"/>
          </p:cNvPicPr>
          <p:nvPr/>
        </p:nvPicPr>
        <p:blipFill>
          <a:blip r:embed="rId3" cstate="print"/>
          <a:srcRect/>
          <a:stretch>
            <a:fillRect/>
          </a:stretch>
        </p:blipFill>
        <p:spPr bwMode="auto">
          <a:xfrm>
            <a:off x="4114800" y="3086100"/>
            <a:ext cx="5029200" cy="3771900"/>
          </a:xfrm>
          <a:prstGeom prst="rect">
            <a:avLst/>
          </a:prstGeom>
          <a:noFill/>
        </p:spPr>
      </p:pic>
      <p:sp>
        <p:nvSpPr>
          <p:cNvPr id="92166" name="Rectangle 6"/>
          <p:cNvSpPr>
            <a:spLocks noGrp="1" noChangeArrowheads="1"/>
          </p:cNvSpPr>
          <p:nvPr>
            <p:ph type="title"/>
          </p:nvPr>
        </p:nvSpPr>
        <p:spPr>
          <a:xfrm>
            <a:off x="250825" y="4149725"/>
            <a:ext cx="3538538" cy="1143000"/>
          </a:xfrm>
        </p:spPr>
        <p:txBody>
          <a:bodyPr/>
          <a:lstStyle/>
          <a:p>
            <a:r>
              <a:rPr lang="es-CO">
                <a:solidFill>
                  <a:srgbClr val="FF0000"/>
                </a:solidFill>
              </a:rPr>
              <a:t>CUEVA</a:t>
            </a:r>
            <a:endParaRPr lang="en-US">
              <a:solidFill>
                <a:srgbClr val="FF0000"/>
              </a:solidFill>
            </a:endParaRPr>
          </a:p>
        </p:txBody>
      </p:sp>
      <p:sp>
        <p:nvSpPr>
          <p:cNvPr id="92167" name="Text Box 7"/>
          <p:cNvSpPr txBox="1">
            <a:spLocks noChangeArrowheads="1"/>
          </p:cNvSpPr>
          <p:nvPr/>
        </p:nvSpPr>
        <p:spPr bwMode="auto">
          <a:xfrm rot="-1408293">
            <a:off x="5364163" y="765175"/>
            <a:ext cx="2324100" cy="1431925"/>
          </a:xfrm>
          <a:prstGeom prst="rect">
            <a:avLst/>
          </a:prstGeom>
          <a:noFill/>
          <a:ln w="9525">
            <a:noFill/>
            <a:miter lim="800000"/>
            <a:headEnd/>
            <a:tailEnd/>
          </a:ln>
          <a:effectLst/>
        </p:spPr>
        <p:txBody>
          <a:bodyPr>
            <a:spAutoFit/>
          </a:bodyPr>
          <a:lstStyle/>
          <a:p>
            <a:r>
              <a:rPr lang="es-CO" sz="4400">
                <a:solidFill>
                  <a:srgbClr val="FF0000"/>
                </a:solidFill>
              </a:rPr>
              <a:t>DEL MORO</a:t>
            </a:r>
            <a:endParaRPr lang="en-US" sz="4400">
              <a:solidFill>
                <a:srgbClr val="FF0000"/>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91" name="Picture 7" descr="moro-2s"/>
          <p:cNvPicPr>
            <a:picLocks noChangeAspect="1" noChangeArrowheads="1"/>
          </p:cNvPicPr>
          <p:nvPr/>
        </p:nvPicPr>
        <p:blipFill>
          <a:blip r:embed="rId2" cstate="print"/>
          <a:srcRect/>
          <a:stretch>
            <a:fillRect/>
          </a:stretch>
        </p:blipFill>
        <p:spPr bwMode="auto">
          <a:xfrm>
            <a:off x="179388" y="476250"/>
            <a:ext cx="4392612" cy="3294063"/>
          </a:xfrm>
          <a:prstGeom prst="rect">
            <a:avLst/>
          </a:prstGeom>
          <a:noFill/>
        </p:spPr>
      </p:pic>
      <p:pic>
        <p:nvPicPr>
          <p:cNvPr id="93192" name="Picture 8" descr="moro-4s"/>
          <p:cNvPicPr>
            <a:picLocks noChangeAspect="1" noChangeArrowheads="1"/>
          </p:cNvPicPr>
          <p:nvPr/>
        </p:nvPicPr>
        <p:blipFill>
          <a:blip r:embed="rId3" cstate="print"/>
          <a:srcRect/>
          <a:stretch>
            <a:fillRect/>
          </a:stretch>
        </p:blipFill>
        <p:spPr bwMode="auto">
          <a:xfrm>
            <a:off x="4932363" y="3644900"/>
            <a:ext cx="4033837" cy="3025775"/>
          </a:xfrm>
          <a:prstGeom prst="rect">
            <a:avLst/>
          </a:prstGeom>
          <a:noFill/>
        </p:spPr>
      </p:pic>
      <p:sp>
        <p:nvSpPr>
          <p:cNvPr id="93193" name="Rectangle 9"/>
          <p:cNvSpPr>
            <a:spLocks noGrp="1" noChangeArrowheads="1"/>
          </p:cNvSpPr>
          <p:nvPr>
            <p:ph type="ctrTitle"/>
          </p:nvPr>
        </p:nvSpPr>
        <p:spPr>
          <a:xfrm>
            <a:off x="4859338" y="1341438"/>
            <a:ext cx="4030662" cy="1736725"/>
          </a:xfrm>
        </p:spPr>
        <p:txBody>
          <a:bodyPr/>
          <a:lstStyle/>
          <a:p>
            <a:r>
              <a:rPr lang="es-CO">
                <a:solidFill>
                  <a:srgbClr val="FF0000"/>
                </a:solidFill>
              </a:rPr>
              <a:t>DEL MORO</a:t>
            </a:r>
            <a:endParaRPr lang="en-US">
              <a:solidFill>
                <a:srgbClr val="FF0000"/>
              </a:solidFill>
            </a:endParaRPr>
          </a:p>
        </p:txBody>
      </p:sp>
      <p:sp>
        <p:nvSpPr>
          <p:cNvPr id="93194" name="Rectangle 10"/>
          <p:cNvSpPr>
            <a:spLocks noGrp="1" noChangeArrowheads="1"/>
          </p:cNvSpPr>
          <p:nvPr>
            <p:ph type="subTitle" idx="1"/>
          </p:nvPr>
        </p:nvSpPr>
        <p:spPr>
          <a:xfrm>
            <a:off x="-323850" y="4652963"/>
            <a:ext cx="6400800" cy="1752600"/>
          </a:xfrm>
        </p:spPr>
        <p:txBody>
          <a:bodyPr/>
          <a:lstStyle/>
          <a:p>
            <a:r>
              <a:rPr lang="es-CO">
                <a:solidFill>
                  <a:srgbClr val="FF0000"/>
                </a:solidFill>
              </a:rPr>
              <a:t>CUEVA</a:t>
            </a:r>
            <a:endParaRPr lang="en-US">
              <a:solidFill>
                <a:srgbClr val="FF0000"/>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2" name="Picture 4" descr="moro-6s"/>
          <p:cNvPicPr>
            <a:picLocks noChangeAspect="1" noChangeArrowheads="1"/>
          </p:cNvPicPr>
          <p:nvPr/>
        </p:nvPicPr>
        <p:blipFill>
          <a:blip r:embed="rId2" cstate="print"/>
          <a:srcRect/>
          <a:stretch>
            <a:fillRect/>
          </a:stretch>
        </p:blipFill>
        <p:spPr bwMode="auto">
          <a:xfrm>
            <a:off x="395288" y="404813"/>
            <a:ext cx="3810000" cy="2857500"/>
          </a:xfrm>
          <a:prstGeom prst="rect">
            <a:avLst/>
          </a:prstGeom>
          <a:noFill/>
        </p:spPr>
      </p:pic>
      <p:pic>
        <p:nvPicPr>
          <p:cNvPr id="104453" name="Picture 5" descr="moro-72a"/>
          <p:cNvPicPr>
            <a:picLocks noChangeAspect="1" noChangeArrowheads="1"/>
          </p:cNvPicPr>
          <p:nvPr/>
        </p:nvPicPr>
        <p:blipFill>
          <a:blip r:embed="rId3" cstate="print"/>
          <a:srcRect/>
          <a:stretch>
            <a:fillRect/>
          </a:stretch>
        </p:blipFill>
        <p:spPr bwMode="auto">
          <a:xfrm>
            <a:off x="4356100" y="3141663"/>
            <a:ext cx="4576763" cy="3432175"/>
          </a:xfrm>
          <a:prstGeom prst="rect">
            <a:avLst/>
          </a:prstGeom>
          <a:noFill/>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Rectangle 4"/>
          <p:cNvSpPr>
            <a:spLocks noGrp="1" noChangeArrowheads="1"/>
          </p:cNvSpPr>
          <p:nvPr>
            <p:ph type="title"/>
          </p:nvPr>
        </p:nvSpPr>
        <p:spPr/>
        <p:txBody>
          <a:bodyPr/>
          <a:lstStyle/>
          <a:p>
            <a:r>
              <a:rPr lang="es-CO">
                <a:solidFill>
                  <a:srgbClr val="FF0000"/>
                </a:solidFill>
              </a:rPr>
              <a:t>LOS TASSILI</a:t>
            </a:r>
            <a:endParaRPr lang="en-US">
              <a:solidFill>
                <a:srgbClr val="FF0000"/>
              </a:solidFill>
            </a:endParaRPr>
          </a:p>
        </p:txBody>
      </p:sp>
      <p:pic>
        <p:nvPicPr>
          <p:cNvPr id="105477" name="Picture 5" descr="pastores%20tassili"/>
          <p:cNvPicPr>
            <a:picLocks noChangeAspect="1" noChangeArrowheads="1"/>
          </p:cNvPicPr>
          <p:nvPr/>
        </p:nvPicPr>
        <p:blipFill>
          <a:blip r:embed="rId2" cstate="print"/>
          <a:srcRect/>
          <a:stretch>
            <a:fillRect/>
          </a:stretch>
        </p:blipFill>
        <p:spPr bwMode="auto">
          <a:xfrm>
            <a:off x="755650" y="1844675"/>
            <a:ext cx="7886700" cy="4048125"/>
          </a:xfrm>
          <a:prstGeom prst="rect">
            <a:avLst/>
          </a:prstGeom>
          <a:noFill/>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4" name="Rectangle 4"/>
          <p:cNvSpPr>
            <a:spLocks noGrp="1" noChangeArrowheads="1"/>
          </p:cNvSpPr>
          <p:nvPr>
            <p:ph type="title"/>
          </p:nvPr>
        </p:nvSpPr>
        <p:spPr>
          <a:xfrm>
            <a:off x="684213" y="2708275"/>
            <a:ext cx="8229600" cy="1143000"/>
          </a:xfrm>
        </p:spPr>
        <p:txBody>
          <a:bodyPr/>
          <a:lstStyle/>
          <a:p>
            <a:r>
              <a:rPr lang="es-CO" sz="3600">
                <a:solidFill>
                  <a:srgbClr val="FFFF66"/>
                </a:solidFill>
              </a:rPr>
              <a:t>CON LA DOMESTICACIÓN DE ANIMALES Y EL CULTIVO DE PLANTAS, CON LA GANADERÍA Y LA AGRICULTURA, EL HOMBRE COMIENZA SU MARCHA TRIUNFAL SOBRE LA NATURALEZA Y SE INDEPENDIZA MÁS O MENOS DE LA VELEIDAD DEL DESTINO, DEL AZAR Y DE LA CASUALIDAD.</a:t>
            </a:r>
            <a:endParaRPr lang="en-US" sz="3600">
              <a:solidFill>
                <a:srgbClr val="FFFF66"/>
              </a:solidFil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500" name="Picture 4" descr="pastores%202%20tassili"/>
          <p:cNvPicPr>
            <a:picLocks noChangeAspect="1" noChangeArrowheads="1"/>
          </p:cNvPicPr>
          <p:nvPr/>
        </p:nvPicPr>
        <p:blipFill>
          <a:blip r:embed="rId2" cstate="print"/>
          <a:srcRect/>
          <a:stretch>
            <a:fillRect/>
          </a:stretch>
        </p:blipFill>
        <p:spPr bwMode="auto">
          <a:xfrm>
            <a:off x="4572000" y="333375"/>
            <a:ext cx="4267200" cy="3086100"/>
          </a:xfrm>
          <a:prstGeom prst="rect">
            <a:avLst/>
          </a:prstGeom>
          <a:noFill/>
        </p:spPr>
      </p:pic>
      <p:pic>
        <p:nvPicPr>
          <p:cNvPr id="106501" name="Picture 5" descr="reses%20tassili"/>
          <p:cNvPicPr>
            <a:picLocks noChangeAspect="1" noChangeArrowheads="1"/>
          </p:cNvPicPr>
          <p:nvPr/>
        </p:nvPicPr>
        <p:blipFill>
          <a:blip r:embed="rId3" cstate="print"/>
          <a:srcRect/>
          <a:stretch>
            <a:fillRect/>
          </a:stretch>
        </p:blipFill>
        <p:spPr bwMode="auto">
          <a:xfrm>
            <a:off x="250825" y="2565400"/>
            <a:ext cx="3887788" cy="370998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smtClean="0"/>
              <a:t>DIBUJOS NATURALISTAS DEL PALEOLITICO</a:t>
            </a:r>
            <a:endParaRPr lang="es-CO" dirty="0"/>
          </a:p>
        </p:txBody>
      </p:sp>
      <p:sp>
        <p:nvSpPr>
          <p:cNvPr id="3" name="2 Marcador de contenido"/>
          <p:cNvSpPr>
            <a:spLocks noGrp="1"/>
          </p:cNvSpPr>
          <p:nvPr>
            <p:ph idx="1"/>
          </p:nvPr>
        </p:nvSpPr>
        <p:spPr/>
        <p:txBody>
          <a:bodyPr/>
          <a:lstStyle/>
          <a:p>
            <a:r>
              <a:rPr lang="es-CO" dirty="0" smtClean="0"/>
              <a:t>Puros y directos</a:t>
            </a:r>
          </a:p>
          <a:p>
            <a:pPr algn="just"/>
            <a:r>
              <a:rPr lang="es-CO" dirty="0" smtClean="0"/>
              <a:t>Pueden parecer mal dibujados… pero los pintores del paleolítico veían matices delicadas</a:t>
            </a:r>
          </a:p>
          <a:p>
            <a:pPr algn="just"/>
            <a:r>
              <a:rPr lang="es-CO" dirty="0" smtClean="0"/>
              <a:t>No conocen técnica de componer un rostro con la silueta de perfil y los ojos de frente</a:t>
            </a:r>
            <a:endParaRPr lang="es-CO"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2" name="Rectangle 4"/>
          <p:cNvSpPr>
            <a:spLocks noGrp="1" noChangeArrowheads="1"/>
          </p:cNvSpPr>
          <p:nvPr>
            <p:ph type="title"/>
          </p:nvPr>
        </p:nvSpPr>
        <p:spPr>
          <a:xfrm>
            <a:off x="468313" y="2565400"/>
            <a:ext cx="8229600" cy="1143000"/>
          </a:xfrm>
        </p:spPr>
        <p:txBody>
          <a:bodyPr/>
          <a:lstStyle/>
          <a:p>
            <a:r>
              <a:rPr lang="es-CO" sz="4000">
                <a:solidFill>
                  <a:srgbClr val="FF0000"/>
                </a:solidFill>
              </a:rPr>
              <a:t>RITOS Y CULTO SUSTITUYEN A LA MAGIA  Y A LA HECHICERÍA. EL PALEOLÍTICO CONSTITUYÓ UNA FASE DENTRO DE LA CARENCIA DE LA CARENCIA DE LA CARENCIA DE CULTOS.</a:t>
            </a:r>
            <a:endParaRPr lang="en-US" sz="4000">
              <a:solidFill>
                <a:srgbClr val="FF0000"/>
              </a:solidFil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4" name="Picture 4" descr="ronda%20tassili"/>
          <p:cNvPicPr>
            <a:picLocks noChangeAspect="1" noChangeArrowheads="1"/>
          </p:cNvPicPr>
          <p:nvPr/>
        </p:nvPicPr>
        <p:blipFill>
          <a:blip r:embed="rId2" cstate="print"/>
          <a:srcRect/>
          <a:stretch>
            <a:fillRect/>
          </a:stretch>
        </p:blipFill>
        <p:spPr bwMode="auto">
          <a:xfrm>
            <a:off x="323850" y="404813"/>
            <a:ext cx="2882900" cy="3683000"/>
          </a:xfrm>
          <a:prstGeom prst="rect">
            <a:avLst/>
          </a:prstGeom>
          <a:noFill/>
        </p:spPr>
      </p:pic>
      <p:pic>
        <p:nvPicPr>
          <p:cNvPr id="107525" name="Picture 5" descr="musicos%20tassili"/>
          <p:cNvPicPr>
            <a:picLocks noChangeAspect="1" noChangeArrowheads="1"/>
          </p:cNvPicPr>
          <p:nvPr/>
        </p:nvPicPr>
        <p:blipFill>
          <a:blip r:embed="rId3" cstate="print"/>
          <a:srcRect/>
          <a:stretch>
            <a:fillRect/>
          </a:stretch>
        </p:blipFill>
        <p:spPr bwMode="auto">
          <a:xfrm>
            <a:off x="3492500" y="3284538"/>
            <a:ext cx="5448300" cy="3049587"/>
          </a:xfrm>
          <a:prstGeom prst="rect">
            <a:avLst/>
          </a:prstGeom>
          <a:noFill/>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20" name="Rectangle 4"/>
          <p:cNvSpPr>
            <a:spLocks noGrp="1" noChangeArrowheads="1"/>
          </p:cNvSpPr>
          <p:nvPr>
            <p:ph type="title"/>
          </p:nvPr>
        </p:nvSpPr>
        <p:spPr>
          <a:xfrm>
            <a:off x="395288" y="2781300"/>
            <a:ext cx="8229600" cy="1143000"/>
          </a:xfrm>
        </p:spPr>
        <p:txBody>
          <a:bodyPr/>
          <a:lstStyle/>
          <a:p>
            <a:r>
              <a:rPr lang="es-CO" sz="3200">
                <a:solidFill>
                  <a:srgbClr val="FF0000"/>
                </a:solidFill>
              </a:rPr>
              <a:t>CON LA CONCIENCIA DE DEPENDER DEL TIEMPO FAVORABLE O DESFAVORABLE, DE LA LLUVIA, Y DE LA LUZ DEL SOL, DEL RAYO Y EL GRANIZO, DE LA PESTE Y LA SEQUÍA, SURGE LA IDEA DE TODA CLASE DE DEMONIOS Y ESPÍRITUS BENÉFICOS Y MALÉFICOS QUE REPARTEN BENDICIONES Y MALDICIONES, SURGE LA IDEA DE LO DESCONOCIDO DE LO SUPRAHUMANO DE LO NUMINOSO.</a:t>
            </a:r>
            <a:endParaRPr lang="en-US" sz="3200">
              <a:solidFill>
                <a:srgbClr val="FF0000"/>
              </a:solidFil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8" name="Picture 4" descr="hipopotamo%20tassili"/>
          <p:cNvPicPr>
            <a:picLocks noChangeAspect="1" noChangeArrowheads="1"/>
          </p:cNvPicPr>
          <p:nvPr/>
        </p:nvPicPr>
        <p:blipFill>
          <a:blip r:embed="rId2" cstate="print"/>
          <a:srcRect/>
          <a:stretch>
            <a:fillRect/>
          </a:stretch>
        </p:blipFill>
        <p:spPr bwMode="auto">
          <a:xfrm>
            <a:off x="395288" y="549275"/>
            <a:ext cx="4216400" cy="2870200"/>
          </a:xfrm>
          <a:prstGeom prst="rect">
            <a:avLst/>
          </a:prstGeom>
          <a:noFill/>
        </p:spPr>
      </p:pic>
      <p:pic>
        <p:nvPicPr>
          <p:cNvPr id="108549" name="Picture 5" descr="jirafa%20tassili"/>
          <p:cNvPicPr>
            <a:picLocks noChangeAspect="1" noChangeArrowheads="1"/>
          </p:cNvPicPr>
          <p:nvPr/>
        </p:nvPicPr>
        <p:blipFill>
          <a:blip r:embed="rId3" cstate="print"/>
          <a:srcRect/>
          <a:stretch>
            <a:fillRect/>
          </a:stretch>
        </p:blipFill>
        <p:spPr bwMode="auto">
          <a:xfrm>
            <a:off x="5364163" y="549275"/>
            <a:ext cx="2671762" cy="5040313"/>
          </a:xfrm>
          <a:prstGeom prst="rect">
            <a:avLst/>
          </a:prstGeom>
          <a:noFill/>
        </p:spPr>
      </p:pic>
      <p:pic>
        <p:nvPicPr>
          <p:cNvPr id="108550" name="Picture 6" descr="liebres%20tassili"/>
          <p:cNvPicPr>
            <a:picLocks noChangeAspect="1" noChangeArrowheads="1"/>
          </p:cNvPicPr>
          <p:nvPr/>
        </p:nvPicPr>
        <p:blipFill>
          <a:blip r:embed="rId4" cstate="print"/>
          <a:srcRect/>
          <a:stretch>
            <a:fillRect/>
          </a:stretch>
        </p:blipFill>
        <p:spPr bwMode="auto">
          <a:xfrm>
            <a:off x="323850" y="4076700"/>
            <a:ext cx="4640263" cy="1577975"/>
          </a:xfrm>
          <a:prstGeom prst="rect">
            <a:avLst/>
          </a:prstGeom>
          <a:noFill/>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Rectangle 4"/>
          <p:cNvSpPr>
            <a:spLocks noGrp="1" noChangeArrowheads="1"/>
          </p:cNvSpPr>
          <p:nvPr>
            <p:ph type="ctrTitle"/>
          </p:nvPr>
        </p:nvSpPr>
        <p:spPr>
          <a:xfrm>
            <a:off x="755650" y="2349500"/>
            <a:ext cx="7772400" cy="1736725"/>
          </a:xfrm>
        </p:spPr>
        <p:txBody>
          <a:bodyPr/>
          <a:lstStyle/>
          <a:p>
            <a:r>
              <a:rPr lang="es-CO">
                <a:solidFill>
                  <a:srgbClr val="FF0000"/>
                </a:solidFill>
              </a:rPr>
              <a:t>ARQUITECTURA MEGALITICA</a:t>
            </a:r>
            <a:endParaRPr lang="en-US">
              <a:solidFill>
                <a:srgbClr val="FF0000"/>
              </a:solidFill>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6" name="Picture 4" descr="megalitica"/>
          <p:cNvPicPr>
            <a:picLocks noChangeAspect="1" noChangeArrowheads="1"/>
          </p:cNvPicPr>
          <p:nvPr/>
        </p:nvPicPr>
        <p:blipFill>
          <a:blip r:embed="rId2" cstate="print"/>
          <a:srcRect/>
          <a:stretch>
            <a:fillRect/>
          </a:stretch>
        </p:blipFill>
        <p:spPr bwMode="auto">
          <a:xfrm>
            <a:off x="684213" y="512763"/>
            <a:ext cx="7775575" cy="5832475"/>
          </a:xfrm>
          <a:prstGeom prst="rect">
            <a:avLst/>
          </a:prstGeom>
          <a:noFill/>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20" name="Picture 4" descr="filitosa"/>
          <p:cNvPicPr>
            <a:picLocks noChangeAspect="1" noChangeArrowheads="1"/>
          </p:cNvPicPr>
          <p:nvPr/>
        </p:nvPicPr>
        <p:blipFill>
          <a:blip r:embed="rId2" cstate="print"/>
          <a:srcRect/>
          <a:stretch>
            <a:fillRect/>
          </a:stretch>
        </p:blipFill>
        <p:spPr bwMode="auto">
          <a:xfrm>
            <a:off x="2843213" y="1484313"/>
            <a:ext cx="3365500" cy="5105400"/>
          </a:xfrm>
          <a:prstGeom prst="rect">
            <a:avLst/>
          </a:prstGeom>
          <a:noFill/>
        </p:spPr>
      </p:pic>
      <p:sp>
        <p:nvSpPr>
          <p:cNvPr id="111621" name="Rectangle 5"/>
          <p:cNvSpPr>
            <a:spLocks noGrp="1" noChangeArrowheads="1"/>
          </p:cNvSpPr>
          <p:nvPr>
            <p:ph type="title"/>
          </p:nvPr>
        </p:nvSpPr>
        <p:spPr/>
        <p:txBody>
          <a:bodyPr/>
          <a:lstStyle/>
          <a:p>
            <a:r>
              <a:rPr lang="es-CO">
                <a:solidFill>
                  <a:srgbClr val="FF0000"/>
                </a:solidFill>
              </a:rPr>
              <a:t>MENHIRES</a:t>
            </a:r>
            <a:endParaRPr lang="en-US">
              <a:solidFill>
                <a:srgbClr val="FF0000"/>
              </a:solidFill>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6" name="Rectangle 4"/>
          <p:cNvSpPr>
            <a:spLocks noGrp="1" noChangeArrowheads="1"/>
          </p:cNvSpPr>
          <p:nvPr>
            <p:ph type="title"/>
          </p:nvPr>
        </p:nvSpPr>
        <p:spPr/>
        <p:txBody>
          <a:bodyPr/>
          <a:lstStyle/>
          <a:p>
            <a:r>
              <a:rPr lang="es-CO">
                <a:solidFill>
                  <a:srgbClr val="FF0000"/>
                </a:solidFill>
              </a:rPr>
              <a:t>DOLMEN</a:t>
            </a:r>
            <a:endParaRPr lang="en-US">
              <a:solidFill>
                <a:srgbClr val="FF0000"/>
              </a:solidFill>
            </a:endParaRPr>
          </a:p>
        </p:txBody>
      </p:sp>
      <p:pic>
        <p:nvPicPr>
          <p:cNvPr id="115717" name="Picture 5" descr="menga"/>
          <p:cNvPicPr>
            <a:picLocks noChangeAspect="1" noChangeArrowheads="1"/>
          </p:cNvPicPr>
          <p:nvPr/>
        </p:nvPicPr>
        <p:blipFill>
          <a:blip r:embed="rId2" cstate="print"/>
          <a:srcRect/>
          <a:stretch>
            <a:fillRect/>
          </a:stretch>
        </p:blipFill>
        <p:spPr bwMode="auto">
          <a:xfrm>
            <a:off x="1692275" y="1341438"/>
            <a:ext cx="5715000" cy="5092700"/>
          </a:xfrm>
          <a:prstGeom prst="rect">
            <a:avLst/>
          </a:prstGeom>
          <a:noFill/>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0" name="Rectangle 4"/>
          <p:cNvSpPr>
            <a:spLocks noGrp="1" noChangeArrowheads="1"/>
          </p:cNvSpPr>
          <p:nvPr>
            <p:ph type="title"/>
          </p:nvPr>
        </p:nvSpPr>
        <p:spPr/>
        <p:txBody>
          <a:bodyPr/>
          <a:lstStyle/>
          <a:p>
            <a:r>
              <a:rPr lang="es-CO">
                <a:solidFill>
                  <a:srgbClr val="FF0000"/>
                </a:solidFill>
              </a:rPr>
              <a:t>CROMLECH</a:t>
            </a:r>
            <a:endParaRPr lang="en-US">
              <a:solidFill>
                <a:srgbClr val="FF0000"/>
              </a:solidFill>
            </a:endParaRPr>
          </a:p>
        </p:txBody>
      </p:sp>
      <p:pic>
        <p:nvPicPr>
          <p:cNvPr id="116741" name="Picture 5" descr="stonehenge"/>
          <p:cNvPicPr>
            <a:picLocks noChangeAspect="1" noChangeArrowheads="1"/>
          </p:cNvPicPr>
          <p:nvPr/>
        </p:nvPicPr>
        <p:blipFill>
          <a:blip r:embed="rId2" cstate="print"/>
          <a:srcRect/>
          <a:stretch>
            <a:fillRect/>
          </a:stretch>
        </p:blipFill>
        <p:spPr bwMode="auto">
          <a:xfrm>
            <a:off x="1403350" y="1117600"/>
            <a:ext cx="6048375" cy="5273675"/>
          </a:xfrm>
          <a:prstGeom prst="rect">
            <a:avLst/>
          </a:prstGeom>
          <a:noFill/>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4" name="Rectangle 4"/>
          <p:cNvSpPr>
            <a:spLocks noGrp="1" noChangeArrowheads="1"/>
          </p:cNvSpPr>
          <p:nvPr>
            <p:ph type="title"/>
          </p:nvPr>
        </p:nvSpPr>
        <p:spPr/>
        <p:txBody>
          <a:bodyPr/>
          <a:lstStyle/>
          <a:p>
            <a:r>
              <a:rPr lang="es-CO">
                <a:solidFill>
                  <a:srgbClr val="FF0000"/>
                </a:solidFill>
              </a:rPr>
              <a:t>TALAYOTS</a:t>
            </a:r>
            <a:endParaRPr lang="en-US">
              <a:solidFill>
                <a:srgbClr val="FF0000"/>
              </a:solidFill>
            </a:endParaRPr>
          </a:p>
        </p:txBody>
      </p:sp>
      <p:pic>
        <p:nvPicPr>
          <p:cNvPr id="117765" name="Picture 5" descr="Talaiot"/>
          <p:cNvPicPr>
            <a:picLocks noChangeAspect="1" noChangeArrowheads="1"/>
          </p:cNvPicPr>
          <p:nvPr/>
        </p:nvPicPr>
        <p:blipFill>
          <a:blip r:embed="rId2" cstate="print"/>
          <a:srcRect/>
          <a:stretch>
            <a:fillRect/>
          </a:stretch>
        </p:blipFill>
        <p:spPr bwMode="auto">
          <a:xfrm>
            <a:off x="827088" y="1196975"/>
            <a:ext cx="7272337" cy="545465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smtClean="0"/>
              <a:t>OBJETO Y RAZON DEL ARTE PALEOLITICO</a:t>
            </a:r>
            <a:endParaRPr lang="es-CO" dirty="0"/>
          </a:p>
        </p:txBody>
      </p:sp>
      <p:sp>
        <p:nvSpPr>
          <p:cNvPr id="3" name="2 Marcador de contenido"/>
          <p:cNvSpPr>
            <a:spLocks noGrp="1"/>
          </p:cNvSpPr>
          <p:nvPr>
            <p:ph idx="1"/>
          </p:nvPr>
        </p:nvSpPr>
        <p:spPr/>
        <p:txBody>
          <a:bodyPr/>
          <a:lstStyle/>
          <a:p>
            <a:r>
              <a:rPr lang="es-CO" dirty="0" smtClean="0"/>
              <a:t>Arte de cazadores primitivos</a:t>
            </a:r>
          </a:p>
          <a:p>
            <a:r>
              <a:rPr lang="es-CO" dirty="0" smtClean="0"/>
              <a:t>Vivian en nivel </a:t>
            </a:r>
            <a:r>
              <a:rPr lang="es-CO" dirty="0" err="1" smtClean="0"/>
              <a:t>economico</a:t>
            </a:r>
            <a:r>
              <a:rPr lang="es-CO" dirty="0" smtClean="0"/>
              <a:t> parasitario, improductivo</a:t>
            </a:r>
          </a:p>
          <a:p>
            <a:r>
              <a:rPr lang="es-CO" dirty="0" smtClean="0"/>
              <a:t>Recogen y capturan su alimento, no lo producen</a:t>
            </a:r>
          </a:p>
          <a:p>
            <a:r>
              <a:rPr lang="es-CO" dirty="0" smtClean="0"/>
              <a:t>Vivan en </a:t>
            </a:r>
            <a:r>
              <a:rPr lang="es-CO" dirty="0" err="1" smtClean="0"/>
              <a:t>model</a:t>
            </a:r>
            <a:r>
              <a:rPr lang="es-CO" dirty="0" smtClean="0"/>
              <a:t> sociales inestables… </a:t>
            </a:r>
            <a:r>
              <a:rPr lang="es-CO" dirty="0" err="1" smtClean="0"/>
              <a:t>ordas</a:t>
            </a:r>
            <a:r>
              <a:rPr lang="es-CO" dirty="0" smtClean="0"/>
              <a:t> aisladas</a:t>
            </a:r>
          </a:p>
          <a:p>
            <a:r>
              <a:rPr lang="es-CO" dirty="0" smtClean="0"/>
              <a:t>Primitivo individualismo</a:t>
            </a:r>
            <a:endParaRPr lang="es-CO"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Rectangle 4"/>
          <p:cNvSpPr>
            <a:spLocks noGrp="1" noChangeArrowheads="1"/>
          </p:cNvSpPr>
          <p:nvPr>
            <p:ph type="title"/>
          </p:nvPr>
        </p:nvSpPr>
        <p:spPr/>
        <p:txBody>
          <a:bodyPr/>
          <a:lstStyle/>
          <a:p>
            <a:r>
              <a:rPr lang="es-CO">
                <a:solidFill>
                  <a:srgbClr val="FF0000"/>
                </a:solidFill>
              </a:rPr>
              <a:t>NAVETAS</a:t>
            </a:r>
            <a:endParaRPr lang="en-US">
              <a:solidFill>
                <a:srgbClr val="FF0000"/>
              </a:solidFill>
            </a:endParaRPr>
          </a:p>
        </p:txBody>
      </p:sp>
      <p:pic>
        <p:nvPicPr>
          <p:cNvPr id="118789" name="Picture 5" descr="Tudons01"/>
          <p:cNvPicPr>
            <a:picLocks noChangeAspect="1" noChangeArrowheads="1"/>
          </p:cNvPicPr>
          <p:nvPr/>
        </p:nvPicPr>
        <p:blipFill>
          <a:blip r:embed="rId2" cstate="print"/>
          <a:srcRect/>
          <a:stretch>
            <a:fillRect/>
          </a:stretch>
        </p:blipFill>
        <p:spPr bwMode="auto">
          <a:xfrm>
            <a:off x="971550" y="1196975"/>
            <a:ext cx="6983413" cy="5237163"/>
          </a:xfrm>
          <a:prstGeom prst="rect">
            <a:avLst/>
          </a:prstGeom>
          <a:noFill/>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2" name="Rectangle 4"/>
          <p:cNvSpPr>
            <a:spLocks noGrp="1" noChangeArrowheads="1"/>
          </p:cNvSpPr>
          <p:nvPr>
            <p:ph type="title"/>
          </p:nvPr>
        </p:nvSpPr>
        <p:spPr/>
        <p:txBody>
          <a:bodyPr/>
          <a:lstStyle/>
          <a:p>
            <a:r>
              <a:rPr lang="es-CO">
                <a:solidFill>
                  <a:srgbClr val="FF0000"/>
                </a:solidFill>
              </a:rPr>
              <a:t>NURAGAS</a:t>
            </a:r>
            <a:endParaRPr lang="en-US">
              <a:solidFill>
                <a:srgbClr val="FF0000"/>
              </a:solidFill>
            </a:endParaRPr>
          </a:p>
        </p:txBody>
      </p:sp>
      <p:pic>
        <p:nvPicPr>
          <p:cNvPr id="119813" name="Picture 5" descr="Naviforme"/>
          <p:cNvPicPr>
            <a:picLocks noChangeAspect="1" noChangeArrowheads="1"/>
          </p:cNvPicPr>
          <p:nvPr/>
        </p:nvPicPr>
        <p:blipFill>
          <a:blip r:embed="rId2" cstate="print"/>
          <a:srcRect/>
          <a:stretch>
            <a:fillRect/>
          </a:stretch>
        </p:blipFill>
        <p:spPr bwMode="auto">
          <a:xfrm>
            <a:off x="1258888" y="1341438"/>
            <a:ext cx="6624637" cy="4970462"/>
          </a:xfrm>
          <a:prstGeom prst="rect">
            <a:avLst/>
          </a:prstGeom>
          <a:noFill/>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Ver ARTE Y PODER</a:t>
            </a:r>
            <a:endParaRPr lang="es-CO" dirty="0"/>
          </a:p>
        </p:txBody>
      </p:sp>
      <p:sp>
        <p:nvSpPr>
          <p:cNvPr id="3" name="2 Marcador de contenido"/>
          <p:cNvSpPr>
            <a:spLocks noGrp="1"/>
          </p:cNvSpPr>
          <p:nvPr>
            <p:ph idx="1"/>
          </p:nvPr>
        </p:nvSpPr>
        <p:spPr/>
        <p:txBody>
          <a:bodyPr/>
          <a:lstStyle/>
          <a:p>
            <a:r>
              <a:rPr lang="es-CO" dirty="0" smtClean="0">
                <a:hlinkClick r:id="rId2"/>
              </a:rPr>
              <a:t>http://www.youtube.com/watch?v=GI41D-lfsVY</a:t>
            </a:r>
            <a:r>
              <a:rPr lang="es-CO" dirty="0" smtClean="0"/>
              <a:t> </a:t>
            </a:r>
          </a:p>
          <a:p>
            <a:r>
              <a:rPr lang="es-CO" b="1" dirty="0" smtClean="0"/>
              <a:t>La </a:t>
            </a:r>
            <a:r>
              <a:rPr lang="es-CO" b="1" dirty="0" err="1" smtClean="0"/>
              <a:t>funcion</a:t>
            </a:r>
            <a:r>
              <a:rPr lang="es-CO" b="1" dirty="0" smtClean="0"/>
              <a:t> del arte y los artistas</a:t>
            </a:r>
          </a:p>
          <a:p>
            <a:r>
              <a:rPr lang="es-CO" dirty="0" smtClean="0"/>
              <a:t>Historia del arte </a:t>
            </a:r>
            <a:r>
              <a:rPr lang="es-CO" dirty="0" err="1" smtClean="0"/>
              <a:t>cap</a:t>
            </a:r>
            <a:r>
              <a:rPr lang="es-CO" smtClean="0"/>
              <a:t> 1: </a:t>
            </a:r>
            <a:r>
              <a:rPr lang="es-CO" smtClean="0">
                <a:hlinkClick r:id="rId3"/>
              </a:rPr>
              <a:t>http://www.youtube.com/watch?v=8U8RaLoiq1A</a:t>
            </a:r>
            <a:r>
              <a:rPr lang="es-CO" smtClean="0"/>
              <a:t> </a:t>
            </a:r>
            <a:endParaRPr lang="es-CO"/>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100</TotalTime>
  <Words>1458</Words>
  <Application>Microsoft Office PowerPoint</Application>
  <PresentationFormat>Presentación en pantalla (4:3)</PresentationFormat>
  <Paragraphs>133</Paragraphs>
  <Slides>92</Slides>
  <Notes>0</Notes>
  <HiddenSlides>0</HiddenSlides>
  <MMClips>0</MMClips>
  <ScaleCrop>false</ScaleCrop>
  <HeadingPairs>
    <vt:vector size="4" baseType="variant">
      <vt:variant>
        <vt:lpstr>Tema</vt:lpstr>
      </vt:variant>
      <vt:variant>
        <vt:i4>1</vt:i4>
      </vt:variant>
      <vt:variant>
        <vt:lpstr>Títulos de diapositiva</vt:lpstr>
      </vt:variant>
      <vt:variant>
        <vt:i4>92</vt:i4>
      </vt:variant>
    </vt:vector>
  </HeadingPairs>
  <TitlesOfParts>
    <vt:vector size="93" baseType="lpstr">
      <vt:lpstr>Flujo</vt:lpstr>
      <vt:lpstr>ARTE EN EL PALEOLITICO Y NEOLITICO</vt:lpstr>
      <vt:lpstr>TEORIA DEL ARTE</vt:lpstr>
      <vt:lpstr>Diapositiva 3</vt:lpstr>
      <vt:lpstr>Diapositiva 4</vt:lpstr>
      <vt:lpstr>ANTE EL NATURALISMO PREHISTORICO</vt:lpstr>
      <vt:lpstr>Diapositiva 6</vt:lpstr>
      <vt:lpstr>Diapositiva 7</vt:lpstr>
      <vt:lpstr>DIBUJOS NATURALISTAS DEL PALEOLITICO</vt:lpstr>
      <vt:lpstr>OBJETO Y RAZON DEL ARTE PALEOLITICO</vt:lpstr>
      <vt:lpstr>Diapositiva 10</vt:lpstr>
      <vt:lpstr>Diapositiva 11</vt:lpstr>
      <vt:lpstr>Diapositiva 12</vt:lpstr>
      <vt:lpstr>Diapositiva 13</vt:lpstr>
      <vt:lpstr>ARTE NEOLITICO</vt:lpstr>
      <vt:lpstr>Diapositiva 15</vt:lpstr>
      <vt:lpstr>Diapositiva 16</vt:lpstr>
      <vt:lpstr>Diapositiva 17</vt:lpstr>
      <vt:lpstr>Diapositiva 18</vt:lpstr>
      <vt:lpstr>ANIMISMO</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EL ARTISTA COMO MAGO Y SACERDOTE</vt:lpstr>
      <vt:lpstr>Diapositiva 38</vt:lpstr>
      <vt:lpstr>Diapositiva 39</vt:lpstr>
      <vt:lpstr>LASCAUX</vt:lpstr>
      <vt:lpstr>LA MEJOR PRUEBA DE QUE ESTE ARTE PERSEGUÍA UN EFECTO MÁGICO  Y NO ESTÉTICO, AL MENOS EN SU PROPÓSITO CONSCIENTE, ESTÁ EN QUE EN ESTAS PINTURAS LOS ANIMALES SE REPRESENTABAN FRECUENTEMENTE ATRAVESADOS CON LANZAS Y FLECHAS, O ERAN ATACADOS CON TALES ARMAS UNA VEZ TERMINADA LA OBRA PICTÓRICA.</vt:lpstr>
      <vt:lpstr>Diapositiva 42</vt:lpstr>
      <vt:lpstr>Diapositiva 43</vt:lpstr>
      <vt:lpstr>Diapositiva 44</vt:lpstr>
      <vt:lpstr>Diapositiva 45</vt:lpstr>
      <vt:lpstr>Diapositiva 46</vt:lpstr>
      <vt:lpstr>ALTAMIRA</vt:lpstr>
      <vt:lpstr>Diapositiva 48</vt:lpstr>
      <vt:lpstr>Diapositiva 49</vt:lpstr>
      <vt:lpstr>Diapositiva 50</vt:lpstr>
      <vt:lpstr>Diapositiva 51</vt:lpstr>
      <vt:lpstr>Diapositiva 52</vt:lpstr>
      <vt:lpstr>Diapositiva 53</vt:lpstr>
      <vt:lpstr>QUE EL ARTE PALEOLÍTICO ESTABA EN CONEXIÓN CON ACCIONES MÁGICAS LO PRUEBA, FINALMENTE, LA REPRESENTACIÓN DE FIGURAS HUMANAS DISFRAZADAS DE ANIMALES, LA MAYORÍA DE LAS CUALES SE OCUPA INDISCUTIBLEMENTE DE EJECUTAR DANZAS MÁGICO MÍMICAS. COMO EN EL CASO DE TROIS – FRÉRES.</vt:lpstr>
      <vt:lpstr>Diapositiva 55</vt:lpstr>
      <vt:lpstr>ARTE MOBILIAR</vt:lpstr>
      <vt:lpstr>Diapositiva 57</vt:lpstr>
      <vt:lpstr>Diapositiva 58</vt:lpstr>
      <vt:lpstr>Diapositiva 59</vt:lpstr>
      <vt:lpstr>Diapositiva 60</vt:lpstr>
      <vt:lpstr>Diapositiva 61</vt:lpstr>
      <vt:lpstr>Diapositiva 62</vt:lpstr>
      <vt:lpstr>GRIMALDI</vt:lpstr>
      <vt:lpstr>ADEEVO</vt:lpstr>
      <vt:lpstr>Diapositiva 65</vt:lpstr>
      <vt:lpstr>SAVIGNANO</vt:lpstr>
      <vt:lpstr>WILLENDORF</vt:lpstr>
      <vt:lpstr>AHORA, POR VEZ PRIMERA, LA ACTITUD NATURALISTA, ABIERTA A LAS SENSACIONES Y A LA MENTE ESTILIZADA, CERRADA A LA RIQUEZA DE LA REALIDAD EMPÍRICA. EN LUGAR DE LAS MINUCIOSAS REPRESENTACIONES FIELES A LA NATURALEZA, PLENAS DE CARIÑO Y PACIENCIA PARA LOS DETALLES PARA LOS DETALLES DEL MODELO CORRESPONDIENTE, POR TODAS PARTES SIGNOS IDEOGRÁFICOS, ESQUEMÁTICOS Y CONVENCIONALES, QUE INDICAN  MÁS QUE REPRODUCIR EL OBJETO.</vt:lpstr>
      <vt:lpstr>ANIMISMO GEOMETRISMO</vt:lpstr>
      <vt:lpstr>CUEVA DEL TAJO</vt:lpstr>
      <vt:lpstr>LOS DIBUJOS RUPESTRES DEL NEOLÍTICO INTERPRETAN LA FIGURA HUMANA POR MEDIO DE DOS O TRES SIMPLES FORMAS GEOMÉTRICAS.</vt:lpstr>
      <vt:lpstr>CUEVA DEL TAJO</vt:lpstr>
      <vt:lpstr>Diapositiva 73</vt:lpstr>
      <vt:lpstr>CUEVA</vt:lpstr>
      <vt:lpstr>DEL MORO</vt:lpstr>
      <vt:lpstr>Diapositiva 76</vt:lpstr>
      <vt:lpstr>LOS TASSILI</vt:lpstr>
      <vt:lpstr>CON LA DOMESTICACIÓN DE ANIMALES Y EL CULTIVO DE PLANTAS, CON LA GANADERÍA Y LA AGRICULTURA, EL HOMBRE COMIENZA SU MARCHA TRIUNFAL SOBRE LA NATURALEZA Y SE INDEPENDIZA MÁS O MENOS DE LA VELEIDAD DEL DESTINO, DEL AZAR Y DE LA CASUALIDAD.</vt:lpstr>
      <vt:lpstr>Diapositiva 79</vt:lpstr>
      <vt:lpstr>RITOS Y CULTO SUSTITUYEN A LA MAGIA  Y A LA HECHICERÍA. EL PALEOLÍTICO CONSTITUYÓ UNA FASE DENTRO DE LA CARENCIA DE LA CARENCIA DE LA CARENCIA DE CULTOS.</vt:lpstr>
      <vt:lpstr>Diapositiva 81</vt:lpstr>
      <vt:lpstr>CON LA CONCIENCIA DE DEPENDER DEL TIEMPO FAVORABLE O DESFAVORABLE, DE LA LLUVIA, Y DE LA LUZ DEL SOL, DEL RAYO Y EL GRANIZO, DE LA PESTE Y LA SEQUÍA, SURGE LA IDEA DE TODA CLASE DE DEMONIOS Y ESPÍRITUS BENÉFICOS Y MALÉFICOS QUE REPARTEN BENDICIONES Y MALDICIONES, SURGE LA IDEA DE LO DESCONOCIDO DE LO SUPRAHUMANO DE LO NUMINOSO.</vt:lpstr>
      <vt:lpstr>Diapositiva 83</vt:lpstr>
      <vt:lpstr>ARQUITECTURA MEGALITICA</vt:lpstr>
      <vt:lpstr>Diapositiva 85</vt:lpstr>
      <vt:lpstr>MENHIRES</vt:lpstr>
      <vt:lpstr>DOLMEN</vt:lpstr>
      <vt:lpstr>CROMLECH</vt:lpstr>
      <vt:lpstr>TALAYOTS</vt:lpstr>
      <vt:lpstr>NAVETAS</vt:lpstr>
      <vt:lpstr>NURAGAS</vt:lpstr>
      <vt:lpstr>Ver ARTE Y PODER</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ARTE EN EL PALEOLITICO Y NEOLITICO</dc:title>
  <dc:creator>amarilla</dc:creator>
  <cp:lastModifiedBy>amarilla</cp:lastModifiedBy>
  <cp:revision>12</cp:revision>
  <dcterms:created xsi:type="dcterms:W3CDTF">2013-02-05T15:55:29Z</dcterms:created>
  <dcterms:modified xsi:type="dcterms:W3CDTF">2014-04-02T11:48:07Z</dcterms:modified>
</cp:coreProperties>
</file>