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6" r:id="rId6"/>
    <p:sldId id="281" r:id="rId7"/>
    <p:sldId id="260" r:id="rId8"/>
    <p:sldId id="261" r:id="rId9"/>
    <p:sldId id="262" r:id="rId10"/>
    <p:sldId id="263" r:id="rId11"/>
    <p:sldId id="277" r:id="rId12"/>
    <p:sldId id="264" r:id="rId13"/>
    <p:sldId id="265" r:id="rId14"/>
    <p:sldId id="266" r:id="rId15"/>
    <p:sldId id="267" r:id="rId16"/>
    <p:sldId id="268" r:id="rId17"/>
    <p:sldId id="278" r:id="rId18"/>
    <p:sldId id="269" r:id="rId19"/>
    <p:sldId id="280" r:id="rId20"/>
    <p:sldId id="270" r:id="rId21"/>
    <p:sldId id="271" r:id="rId22"/>
    <p:sldId id="272" r:id="rId23"/>
    <p:sldId id="273" r:id="rId24"/>
    <p:sldId id="274" r:id="rId25"/>
    <p:sldId id="275" r:id="rId26"/>
    <p:sldId id="279" r:id="rId2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6B17F6-1C88-4563-8948-CC4A9C635992}" type="datetimeFigureOut">
              <a:rPr lang="es-CO" smtClean="0"/>
              <a:pPr/>
              <a:t>17/04/2012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38EE4E-0931-4F17-932C-6D712BCB1E9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lista%20de%20culturas%20america%20prehispanica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origen%20del%20hombre%20americano/Colombia%20precolombina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PERIODOS DE AMERICA PRECOLOMBINA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LUIS FELIPE CASTRILLON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Para analizar este tema decidimos dejar de lado la AMERICA MARGINAL (área norteamericana, el Caribe y las tierras bajas de América del sur, e incluso algunas de la AMERICA NUCLEAR como huasteca)</a:t>
            </a:r>
          </a:p>
          <a:p>
            <a:pPr algn="just"/>
            <a:r>
              <a:rPr lang="es-CO" dirty="0" smtClean="0"/>
              <a:t>Solo queremos insistir en rasgos fundamentales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bufon\historia\America prehispanica\Mapa de centros economicos y alimento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71624"/>
            <a:ext cx="8858280" cy="658637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hlinkClick r:id="rId2" action="ppaction://hlinkfile"/>
              </a:rPr>
              <a:t>VER LISTADO</a:t>
            </a:r>
            <a:endParaRPr lang="es-CO" dirty="0" smtClean="0"/>
          </a:p>
          <a:p>
            <a:r>
              <a:rPr lang="es-CO" dirty="0" smtClean="0"/>
              <a:t>NORMAS DE EXPOSICION:</a:t>
            </a:r>
          </a:p>
          <a:p>
            <a:pPr lvl="2"/>
            <a:r>
              <a:rPr lang="es-CO" dirty="0" smtClean="0"/>
              <a:t>TRABAJO ESCRITO</a:t>
            </a:r>
          </a:p>
          <a:p>
            <a:pPr lvl="2"/>
            <a:r>
              <a:rPr lang="es-CO" dirty="0" smtClean="0"/>
              <a:t>MAPA CONCEPTUAL</a:t>
            </a:r>
          </a:p>
          <a:p>
            <a:pPr lvl="2"/>
            <a:r>
              <a:rPr lang="es-CO" dirty="0" smtClean="0"/>
              <a:t>PRESENTACION POWER POINT</a:t>
            </a:r>
          </a:p>
          <a:p>
            <a:pPr lvl="2"/>
            <a:r>
              <a:rPr lang="es-CO" dirty="0" smtClean="0"/>
              <a:t>PRESENTAR TODO EN MEDIO DIGITAL Y FISICO</a:t>
            </a:r>
          </a:p>
          <a:p>
            <a:pPr lvl="2"/>
            <a:r>
              <a:rPr lang="es-CO" dirty="0" smtClean="0"/>
              <a:t>TODO TRABAJO DEBE CONTENER UBICACIÓN GEOHISTORICA, ESTRUCTURAS, ETC</a:t>
            </a:r>
          </a:p>
          <a:p>
            <a:pPr lvl="2"/>
            <a:r>
              <a:rPr lang="es-CO" dirty="0" smtClean="0"/>
              <a:t>PUEDEN HACER USO DE VIDEOS, MUSICA, IMAGEN, ARTE, </a:t>
            </a:r>
            <a:r>
              <a:rPr lang="es-CO" dirty="0" smtClean="0"/>
              <a:t>ETC</a:t>
            </a:r>
          </a:p>
          <a:p>
            <a:pPr lvl="2"/>
            <a:r>
              <a:rPr lang="es-CO" smtClean="0"/>
              <a:t>REALIZAR UN PLAN CLASE CON LOS REQUERIMIENTOS PERTINENTES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CULTURAS A EXPONER: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Primeros americanos:</a:t>
            </a:r>
          </a:p>
          <a:p>
            <a:pPr lvl="2"/>
            <a:r>
              <a:rPr lang="es-CO" dirty="0" smtClean="0"/>
              <a:t>Homo sapiens 50.000 años en el viejo continente. El </a:t>
            </a:r>
            <a:r>
              <a:rPr lang="es-CO" dirty="0" err="1" smtClean="0"/>
              <a:t>cro</a:t>
            </a:r>
            <a:r>
              <a:rPr lang="es-CO" dirty="0" smtClean="0"/>
              <a:t> </a:t>
            </a:r>
            <a:r>
              <a:rPr lang="es-CO" dirty="0" err="1" smtClean="0"/>
              <a:t>magnon</a:t>
            </a:r>
            <a:endParaRPr lang="es-CO" dirty="0" smtClean="0"/>
          </a:p>
          <a:p>
            <a:pPr lvl="2"/>
            <a:endParaRPr lang="es-CO" dirty="0" smtClean="0"/>
          </a:p>
          <a:p>
            <a:r>
              <a:rPr lang="es-CO" dirty="0" smtClean="0"/>
              <a:t>Antes se consideraba que los indios eran </a:t>
            </a:r>
            <a:r>
              <a:rPr lang="es-CO" dirty="0" err="1" smtClean="0"/>
              <a:t>biologicamente</a:t>
            </a:r>
            <a:r>
              <a:rPr lang="es-CO" dirty="0" smtClean="0"/>
              <a:t> </a:t>
            </a:r>
            <a:r>
              <a:rPr lang="es-CO" dirty="0" err="1" smtClean="0"/>
              <a:t>homogeneos</a:t>
            </a:r>
            <a:endParaRPr lang="es-CO" dirty="0" smtClean="0"/>
          </a:p>
          <a:p>
            <a:r>
              <a:rPr lang="es-CO" dirty="0" smtClean="0"/>
              <a:t>Los </a:t>
            </a:r>
            <a:r>
              <a:rPr lang="es-CO" dirty="0" err="1" smtClean="0"/>
              <a:t>cientificos</a:t>
            </a:r>
            <a:r>
              <a:rPr lang="es-CO" dirty="0" smtClean="0"/>
              <a:t> del siglo XVIII </a:t>
            </a:r>
            <a:r>
              <a:rPr lang="es-CO" dirty="0" err="1" smtClean="0"/>
              <a:t>decian</a:t>
            </a:r>
            <a:r>
              <a:rPr lang="es-CO" dirty="0" smtClean="0"/>
              <a:t>:</a:t>
            </a:r>
          </a:p>
          <a:p>
            <a:pPr lvl="2"/>
            <a:r>
              <a:rPr lang="es-CO" dirty="0" smtClean="0"/>
              <a:t>Los grupos se </a:t>
            </a:r>
            <a:r>
              <a:rPr lang="es-CO" dirty="0" err="1" smtClean="0"/>
              <a:t>realcionan</a:t>
            </a:r>
            <a:r>
              <a:rPr lang="es-CO" dirty="0" smtClean="0"/>
              <a:t> con </a:t>
            </a:r>
            <a:r>
              <a:rPr lang="es-CO" dirty="0" err="1" smtClean="0"/>
              <a:t>mogoloides</a:t>
            </a:r>
            <a:r>
              <a:rPr lang="es-CO" dirty="0" smtClean="0"/>
              <a:t> Asia</a:t>
            </a:r>
          </a:p>
          <a:p>
            <a:pPr lvl="2"/>
            <a:r>
              <a:rPr lang="es-CO" dirty="0" smtClean="0"/>
              <a:t>Estrecho de Bering. 90 km de distancia. Glaciaciones del pleistoceno, menor cantidad de agua aflora tierra. La </a:t>
            </a:r>
            <a:r>
              <a:rPr lang="es-CO" dirty="0" err="1" smtClean="0"/>
              <a:t>glacion</a:t>
            </a:r>
            <a:r>
              <a:rPr lang="es-CO" dirty="0" smtClean="0"/>
              <a:t> </a:t>
            </a:r>
            <a:r>
              <a:rPr lang="es-CO" dirty="0" err="1" smtClean="0"/>
              <a:t>wisconci</a:t>
            </a:r>
            <a:r>
              <a:rPr lang="es-CO" dirty="0" smtClean="0"/>
              <a:t> 70.000 , el hombre pasa entre el 70.000 y el 28.000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smtClean="0"/>
              <a:t>Dicen los </a:t>
            </a:r>
            <a:r>
              <a:rPr lang="es-CO" dirty="0" err="1" smtClean="0"/>
              <a:t>antropologos</a:t>
            </a:r>
            <a:r>
              <a:rPr lang="es-CO" dirty="0" smtClean="0"/>
              <a:t>:</a:t>
            </a:r>
          </a:p>
          <a:p>
            <a:pPr lvl="2"/>
            <a:r>
              <a:rPr lang="es-CO" dirty="0" smtClean="0"/>
              <a:t>Mongoloides</a:t>
            </a:r>
          </a:p>
          <a:p>
            <a:pPr lvl="2"/>
            <a:r>
              <a:rPr lang="es-CO" dirty="0" err="1" smtClean="0"/>
              <a:t>Astraloides</a:t>
            </a:r>
            <a:endParaRPr lang="es-CO" dirty="0" smtClean="0"/>
          </a:p>
          <a:p>
            <a:pPr lvl="2"/>
            <a:r>
              <a:rPr lang="es-CO" dirty="0" err="1" smtClean="0"/>
              <a:t>Melanosoides</a:t>
            </a:r>
            <a:endParaRPr lang="es-CO" dirty="0" smtClean="0"/>
          </a:p>
          <a:p>
            <a:pPr lvl="2"/>
            <a:r>
              <a:rPr lang="es-CO" dirty="0" err="1" smtClean="0"/>
              <a:t>Caucasoides</a:t>
            </a:r>
            <a:endParaRPr lang="es-CO" dirty="0" smtClean="0"/>
          </a:p>
          <a:p>
            <a:r>
              <a:rPr lang="es-CO" dirty="0" smtClean="0"/>
              <a:t>Primeros pobladores </a:t>
            </a:r>
            <a:r>
              <a:rPr lang="es-CO" dirty="0" err="1" smtClean="0"/>
              <a:t>Amurianos</a:t>
            </a:r>
            <a:r>
              <a:rPr lang="es-CO" dirty="0" smtClean="0"/>
              <a:t>, luego los anteriores</a:t>
            </a:r>
          </a:p>
          <a:p>
            <a:r>
              <a:rPr lang="es-CO" dirty="0" smtClean="0"/>
              <a:t>Origen </a:t>
            </a:r>
            <a:r>
              <a:rPr lang="es-CO" dirty="0" err="1" smtClean="0"/>
              <a:t>unico</a:t>
            </a:r>
            <a:r>
              <a:rPr lang="es-CO" dirty="0" smtClean="0"/>
              <a:t>: </a:t>
            </a:r>
            <a:r>
              <a:rPr lang="es-CO" dirty="0" err="1" smtClean="0"/>
              <a:t>Hrdlica</a:t>
            </a:r>
            <a:r>
              <a:rPr lang="es-CO" dirty="0" smtClean="0"/>
              <a:t> </a:t>
            </a:r>
            <a:r>
              <a:rPr lang="es-CO" dirty="0" err="1" smtClean="0"/>
              <a:t>asiaticos</a:t>
            </a:r>
            <a:r>
              <a:rPr lang="es-CO" dirty="0" smtClean="0"/>
              <a:t>, una sola raza con </a:t>
            </a:r>
            <a:r>
              <a:rPr lang="es-CO" dirty="0" err="1" smtClean="0"/>
              <a:t>subrazas</a:t>
            </a:r>
            <a:endParaRPr lang="es-CO" dirty="0" smtClean="0"/>
          </a:p>
          <a:p>
            <a:r>
              <a:rPr lang="es-CO" dirty="0" smtClean="0"/>
              <a:t>Origen </a:t>
            </a:r>
            <a:r>
              <a:rPr lang="es-CO" dirty="0" err="1" smtClean="0"/>
              <a:t>unico</a:t>
            </a:r>
            <a:r>
              <a:rPr lang="es-CO" dirty="0" smtClean="0"/>
              <a:t>: Paul </a:t>
            </a:r>
            <a:r>
              <a:rPr lang="es-CO" dirty="0" err="1" smtClean="0"/>
              <a:t>Rivet</a:t>
            </a:r>
            <a:r>
              <a:rPr lang="es-CO" dirty="0" smtClean="0"/>
              <a:t>. 4 oleadas: </a:t>
            </a:r>
          </a:p>
          <a:p>
            <a:pPr lvl="2"/>
            <a:r>
              <a:rPr lang="es-CO" dirty="0" smtClean="0"/>
              <a:t>Australianos</a:t>
            </a:r>
          </a:p>
          <a:p>
            <a:pPr lvl="2"/>
            <a:r>
              <a:rPr lang="es-CO" dirty="0" smtClean="0"/>
              <a:t>Malayo-polinesio</a:t>
            </a:r>
          </a:p>
          <a:p>
            <a:pPr lvl="2"/>
            <a:r>
              <a:rPr lang="es-CO" dirty="0" smtClean="0"/>
              <a:t>Esquimal</a:t>
            </a:r>
          </a:p>
          <a:p>
            <a:pPr lvl="2"/>
            <a:r>
              <a:rPr lang="es-CO" dirty="0" err="1" smtClean="0"/>
              <a:t>Asiatico</a:t>
            </a:r>
            <a:endParaRPr lang="es-CO" dirty="0" smtClean="0"/>
          </a:p>
          <a:p>
            <a:r>
              <a:rPr lang="es-CO" dirty="0" smtClean="0"/>
              <a:t>ORIGEN OCEANICO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SE CONCLUYE QUE:</a:t>
            </a:r>
          </a:p>
          <a:p>
            <a:pPr lvl="1"/>
            <a:r>
              <a:rPr lang="es-CO" dirty="0" smtClean="0"/>
              <a:t>No hay </a:t>
            </a:r>
            <a:r>
              <a:rPr lang="es-CO" dirty="0" err="1" smtClean="0"/>
              <a:t>poblacion</a:t>
            </a:r>
            <a:r>
              <a:rPr lang="es-CO" dirty="0" smtClean="0"/>
              <a:t> </a:t>
            </a:r>
            <a:r>
              <a:rPr lang="es-CO" dirty="0" err="1" smtClean="0"/>
              <a:t>autoctona</a:t>
            </a:r>
            <a:endParaRPr lang="es-CO" dirty="0" smtClean="0"/>
          </a:p>
          <a:p>
            <a:pPr lvl="1"/>
            <a:r>
              <a:rPr lang="es-CO" dirty="0" smtClean="0"/>
              <a:t>No hay amerindios </a:t>
            </a:r>
            <a:r>
              <a:rPr lang="es-CO" dirty="0" err="1" smtClean="0"/>
              <a:t>homogeneos</a:t>
            </a:r>
            <a:endParaRPr lang="es-CO" dirty="0" smtClean="0"/>
          </a:p>
          <a:p>
            <a:pPr lvl="1"/>
            <a:r>
              <a:rPr lang="es-CO" dirty="0" smtClean="0"/>
              <a:t>Hay un predominio mongol</a:t>
            </a:r>
          </a:p>
          <a:p>
            <a:pPr lvl="1"/>
            <a:r>
              <a:rPr lang="es-CO" dirty="0" smtClean="0"/>
              <a:t>Existen otras oleadas de diferentes tipos humanos?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Primeros pobladores:</a:t>
            </a:r>
          </a:p>
          <a:p>
            <a:pPr lvl="1"/>
            <a:r>
              <a:rPr lang="es-CO" dirty="0" smtClean="0"/>
              <a:t>ETAPA ARQUEOLITICA:  es el </a:t>
            </a:r>
            <a:r>
              <a:rPr lang="es-CO" dirty="0" err="1" smtClean="0"/>
              <a:t>paleolitico</a:t>
            </a:r>
            <a:r>
              <a:rPr lang="es-CO" dirty="0" smtClean="0"/>
              <a:t> europeo.</a:t>
            </a:r>
          </a:p>
          <a:p>
            <a:pPr lvl="3"/>
            <a:r>
              <a:rPr lang="es-CO" dirty="0" smtClean="0"/>
              <a:t>Piedra antigua, es la industria tosca, elemental, lascas mas o menos desbastadas, cantos rodados golpeados para hacer bordes cortantes, falta de talla bifacial</a:t>
            </a:r>
          </a:p>
          <a:p>
            <a:pPr lvl="3"/>
            <a:r>
              <a:rPr lang="es-CO" dirty="0" err="1" smtClean="0"/>
              <a:t>Aprovechacion</a:t>
            </a:r>
            <a:r>
              <a:rPr lang="es-CO" dirty="0" smtClean="0"/>
              <a:t> de materiales </a:t>
            </a:r>
            <a:r>
              <a:rPr lang="es-CO" dirty="0" err="1" smtClean="0"/>
              <a:t>oseos</a:t>
            </a:r>
            <a:r>
              <a:rPr lang="es-CO" dirty="0" smtClean="0"/>
              <a:t>: OLD CROW, YUKON en </a:t>
            </a:r>
            <a:r>
              <a:rPr lang="es-CO" dirty="0" err="1" smtClean="0"/>
              <a:t>Canada</a:t>
            </a:r>
            <a:r>
              <a:rPr lang="es-CO" dirty="0" smtClean="0"/>
              <a:t>. Tienen 25.000 años de antigüedad.</a:t>
            </a:r>
          </a:p>
          <a:p>
            <a:pPr lvl="3"/>
            <a:r>
              <a:rPr lang="es-CO" dirty="0" smtClean="0"/>
              <a:t>Huesos de fauna </a:t>
            </a:r>
            <a:r>
              <a:rPr lang="es-CO" dirty="0" err="1" smtClean="0"/>
              <a:t>extiguida</a:t>
            </a:r>
            <a:endParaRPr lang="es-CO" dirty="0" smtClean="0"/>
          </a:p>
          <a:p>
            <a:pPr lvl="3"/>
            <a:r>
              <a:rPr lang="es-CO" dirty="0" smtClean="0"/>
              <a:t>Restos de fuegos u hogares con materiales ajenos a su </a:t>
            </a:r>
            <a:r>
              <a:rPr lang="es-CO" dirty="0" err="1" smtClean="0"/>
              <a:t>localizacion</a:t>
            </a:r>
            <a:endParaRPr lang="es-CO" dirty="0" smtClean="0"/>
          </a:p>
          <a:p>
            <a:pPr lvl="3"/>
            <a:endParaRPr lang="es-CO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Hombre creador recolector</a:t>
            </a:r>
            <a:br>
              <a:rPr lang="es-CO" dirty="0" smtClean="0"/>
            </a:br>
            <a:r>
              <a:rPr lang="es-CO" dirty="0" err="1" smtClean="0"/>
              <a:t>Cronologia</a:t>
            </a:r>
            <a:r>
              <a:rPr lang="es-CO" dirty="0" smtClean="0"/>
              <a:t> de entrada y </a:t>
            </a:r>
            <a:r>
              <a:rPr lang="es-CO" dirty="0" err="1" smtClean="0"/>
              <a:t>expansion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bufon\historia\America prehispanica\mapa yacimientos00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90283">
            <a:off x="3545" y="122471"/>
            <a:ext cx="8963804" cy="674052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CO" dirty="0" smtClean="0"/>
              <a:t>ETAPA CENOLITICA</a:t>
            </a:r>
          </a:p>
          <a:p>
            <a:pPr lvl="2"/>
            <a:r>
              <a:rPr lang="es-CO" dirty="0" smtClean="0"/>
              <a:t>Piedra nueva: 12000 a 5000 </a:t>
            </a:r>
            <a:r>
              <a:rPr lang="es-CO" dirty="0" err="1" smtClean="0"/>
              <a:t>a.c</a:t>
            </a:r>
            <a:r>
              <a:rPr lang="es-CO" dirty="0" smtClean="0"/>
              <a:t> se subdivide en:</a:t>
            </a:r>
          </a:p>
          <a:p>
            <a:pPr lvl="4"/>
            <a:r>
              <a:rPr lang="es-CO" dirty="0" smtClean="0"/>
              <a:t>Inferior: 12000 a 7000</a:t>
            </a:r>
          </a:p>
          <a:p>
            <a:pPr lvl="4"/>
            <a:r>
              <a:rPr lang="es-CO" dirty="0" smtClean="0"/>
              <a:t>Superior: 7000 a 5000</a:t>
            </a:r>
          </a:p>
          <a:p>
            <a:pPr lvl="4"/>
            <a:endParaRPr lang="es-CO" dirty="0" smtClean="0"/>
          </a:p>
          <a:p>
            <a:pPr lvl="3"/>
            <a:r>
              <a:rPr lang="es-CO" dirty="0" smtClean="0"/>
              <a:t>Puntas de proyectil</a:t>
            </a:r>
          </a:p>
          <a:p>
            <a:pPr lvl="3"/>
            <a:r>
              <a:rPr lang="es-CO" dirty="0" smtClean="0"/>
              <a:t>Cuerpo </a:t>
            </a:r>
            <a:r>
              <a:rPr lang="es-CO" dirty="0" err="1" smtClean="0"/>
              <a:t>foliaceo</a:t>
            </a:r>
            <a:endParaRPr lang="es-CO" dirty="0" smtClean="0"/>
          </a:p>
          <a:p>
            <a:pPr lvl="3"/>
            <a:r>
              <a:rPr lang="es-CO" dirty="0" smtClean="0"/>
              <a:t>Talla bifacial y acanalada para mayor </a:t>
            </a:r>
            <a:r>
              <a:rPr lang="es-CO" dirty="0" err="1" smtClean="0"/>
              <a:t>enjuage</a:t>
            </a:r>
            <a:endParaRPr lang="es-CO" dirty="0" smtClean="0"/>
          </a:p>
          <a:p>
            <a:pPr lvl="5"/>
            <a:r>
              <a:rPr lang="es-CO" dirty="0" smtClean="0"/>
              <a:t>Las mas antiguas: Clovis: 5 a 12 cm. </a:t>
            </a:r>
            <a:r>
              <a:rPr lang="es-CO" dirty="0" err="1" smtClean="0"/>
              <a:t>Mexico</a:t>
            </a:r>
            <a:r>
              <a:rPr lang="es-CO" dirty="0" smtClean="0"/>
              <a:t>, </a:t>
            </a:r>
            <a:r>
              <a:rPr lang="es-CO" dirty="0" err="1" smtClean="0"/>
              <a:t>guatemala</a:t>
            </a:r>
            <a:r>
              <a:rPr lang="es-CO" dirty="0" smtClean="0"/>
              <a:t>, costa rica.</a:t>
            </a:r>
          </a:p>
          <a:p>
            <a:pPr lvl="5"/>
            <a:r>
              <a:rPr lang="es-CO" dirty="0" smtClean="0"/>
              <a:t>Las mas recientes: </a:t>
            </a:r>
            <a:r>
              <a:rPr lang="es-CO" dirty="0" err="1" smtClean="0"/>
              <a:t>Folsom</a:t>
            </a:r>
            <a:r>
              <a:rPr lang="es-CO" dirty="0" smtClean="0"/>
              <a:t>: talla mas cuidada, mayor tamaño</a:t>
            </a:r>
          </a:p>
          <a:p>
            <a:pPr lvl="5"/>
            <a:r>
              <a:rPr lang="es-CO" dirty="0" smtClean="0"/>
              <a:t>Otro tipo: sandia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122" name="Picture 2" descr="http://4.bp.blogspot.com/_aECUpygjyLE/TK6bKz9Ks8I/AAAAAAAAB6o/oirMObJsQwE/s640/21-clovisp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2857500" cy="4667251"/>
          </a:xfrm>
          <a:prstGeom prst="rect">
            <a:avLst/>
          </a:prstGeom>
          <a:noFill/>
        </p:spPr>
      </p:pic>
      <p:pic>
        <p:nvPicPr>
          <p:cNvPr id="5124" name="Picture 4" descr="http://www.filo.uba.ar/contenidos/carreras/antropo/catedras/fundamentosprehist/sitio/files/fols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79640" y="1500174"/>
            <a:ext cx="4530955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7868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256"/>
            <a:ext cx="885828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 err="1" smtClean="0"/>
              <a:t>Cenolitico</a:t>
            </a:r>
            <a:r>
              <a:rPr lang="es-CO" dirty="0" smtClean="0"/>
              <a:t> inferior:</a:t>
            </a:r>
          </a:p>
          <a:p>
            <a:pPr lvl="1"/>
            <a:r>
              <a:rPr lang="es-CO" dirty="0" smtClean="0"/>
              <a:t>La gente se dedica a la caza de animales tanto grande como pequeños</a:t>
            </a:r>
          </a:p>
          <a:p>
            <a:pPr lvl="1"/>
            <a:r>
              <a:rPr lang="es-CO" dirty="0" smtClean="0"/>
              <a:t>Es la base de la </a:t>
            </a:r>
            <a:r>
              <a:rPr lang="es-CO" dirty="0" err="1" smtClean="0"/>
              <a:t>economia</a:t>
            </a:r>
            <a:r>
              <a:rPr lang="es-CO" dirty="0" smtClean="0"/>
              <a:t> y la subsistencia</a:t>
            </a:r>
          </a:p>
          <a:p>
            <a:r>
              <a:rPr lang="es-CO" dirty="0" err="1" smtClean="0"/>
              <a:t>Cenolitico</a:t>
            </a:r>
            <a:r>
              <a:rPr lang="es-CO" dirty="0" smtClean="0"/>
              <a:t> superior:</a:t>
            </a:r>
          </a:p>
          <a:p>
            <a:pPr lvl="1"/>
            <a:r>
              <a:rPr lang="es-CO" dirty="0" smtClean="0"/>
              <a:t>Aprovechan lacustres y marinos</a:t>
            </a:r>
          </a:p>
          <a:p>
            <a:pPr lvl="1"/>
            <a:r>
              <a:rPr lang="es-CO" dirty="0" smtClean="0"/>
              <a:t>Es la </a:t>
            </a:r>
            <a:r>
              <a:rPr lang="es-CO" dirty="0" err="1" smtClean="0"/>
              <a:t>familiarizacion</a:t>
            </a:r>
            <a:r>
              <a:rPr lang="es-CO" dirty="0" smtClean="0"/>
              <a:t> de ciclos (primer paso al cultivo)</a:t>
            </a:r>
          </a:p>
          <a:p>
            <a:pPr lvl="1"/>
            <a:r>
              <a:rPr lang="es-CO" dirty="0" smtClean="0"/>
              <a:t>Yacimientos: </a:t>
            </a:r>
            <a:r>
              <a:rPr lang="es-CO" dirty="0" err="1" smtClean="0"/>
              <a:t>intihuasi</a:t>
            </a:r>
            <a:r>
              <a:rPr lang="es-CO" dirty="0" smtClean="0"/>
              <a:t>, </a:t>
            </a:r>
            <a:r>
              <a:rPr lang="es-CO" dirty="0" err="1" smtClean="0"/>
              <a:t>lauriconcha</a:t>
            </a:r>
            <a:r>
              <a:rPr lang="es-CO" dirty="0" smtClean="0"/>
              <a:t>, LAGOA SANTA, INGA: pinturas rupestres (animales, caza, manos en negativo)</a:t>
            </a:r>
          </a:p>
          <a:p>
            <a:pPr lvl="1"/>
            <a:r>
              <a:rPr lang="es-CO" dirty="0" smtClean="0"/>
              <a:t>Nuevas mentalidades</a:t>
            </a:r>
          </a:p>
          <a:p>
            <a:pPr lvl="1"/>
            <a:r>
              <a:rPr lang="es-CO" dirty="0" smtClean="0"/>
              <a:t>Cuevas del </a:t>
            </a:r>
            <a:r>
              <a:rPr lang="es-CO" dirty="0" err="1" smtClean="0"/>
              <a:t>Peru</a:t>
            </a:r>
            <a:r>
              <a:rPr lang="es-CO" dirty="0" smtClean="0"/>
              <a:t>, Norte de Chile, Patagonia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Mas tiempo libre</a:t>
            </a:r>
          </a:p>
          <a:p>
            <a:r>
              <a:rPr lang="es-CO" dirty="0" smtClean="0"/>
              <a:t>Crea pautas de comportamiento complejo:</a:t>
            </a:r>
          </a:p>
          <a:p>
            <a:pPr lvl="2"/>
            <a:r>
              <a:rPr lang="es-CO" dirty="0" smtClean="0"/>
              <a:t>Codifica practicas religiosas (base animista)</a:t>
            </a:r>
          </a:p>
          <a:p>
            <a:pPr lvl="2"/>
            <a:r>
              <a:rPr lang="es-CO" dirty="0" smtClean="0"/>
              <a:t>Ritos </a:t>
            </a:r>
            <a:r>
              <a:rPr lang="es-CO" dirty="0" err="1" smtClean="0"/>
              <a:t>magicos</a:t>
            </a:r>
            <a:r>
              <a:rPr lang="es-CO" dirty="0" smtClean="0"/>
              <a:t> que propician caza</a:t>
            </a:r>
          </a:p>
          <a:p>
            <a:pPr lvl="2"/>
            <a:r>
              <a:rPr lang="es-CO" dirty="0" smtClean="0"/>
              <a:t>Ritos de </a:t>
            </a:r>
            <a:r>
              <a:rPr lang="es-CO" dirty="0" err="1" smtClean="0"/>
              <a:t>iniciacion</a:t>
            </a:r>
            <a:endParaRPr lang="es-CO" dirty="0" smtClean="0"/>
          </a:p>
          <a:p>
            <a:pPr lvl="1"/>
            <a:r>
              <a:rPr lang="es-CO" dirty="0" smtClean="0"/>
              <a:t>Aquí no hay excedentes todos cooperan… comunidad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Cazador recolector</a:t>
            </a:r>
            <a:endParaRPr lang="es-C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Surgen especializaciones culturales</a:t>
            </a:r>
          </a:p>
          <a:p>
            <a:pPr lvl="1"/>
            <a:r>
              <a:rPr lang="es-CO" dirty="0" smtClean="0"/>
              <a:t>Pescadores-recolectores: concheros en 5to milenio. Costas del </a:t>
            </a:r>
            <a:r>
              <a:rPr lang="es-CO" dirty="0" err="1" smtClean="0"/>
              <a:t>atlantico</a:t>
            </a:r>
            <a:r>
              <a:rPr lang="es-CO" dirty="0" smtClean="0"/>
              <a:t>, pacifico y </a:t>
            </a:r>
            <a:r>
              <a:rPr lang="es-CO" dirty="0" err="1" smtClean="0"/>
              <a:t>caribe</a:t>
            </a:r>
            <a:endParaRPr lang="es-CO" dirty="0" smtClean="0"/>
          </a:p>
          <a:p>
            <a:pPr lvl="1"/>
            <a:r>
              <a:rPr lang="es-CO" dirty="0" smtClean="0"/>
              <a:t>Cazadores – recolectores: trashumantes valles interandinos</a:t>
            </a:r>
          </a:p>
          <a:p>
            <a:pPr lvl="1"/>
            <a:endParaRPr lang="es-CO" dirty="0" smtClean="0"/>
          </a:p>
          <a:p>
            <a:r>
              <a:rPr lang="es-CO" dirty="0" smtClean="0"/>
              <a:t>No todos evolucionaron, hoy siglo XX sobreviven tradiciones </a:t>
            </a:r>
            <a:r>
              <a:rPr lang="es-CO" dirty="0" err="1" smtClean="0"/>
              <a:t>paleoliticas</a:t>
            </a:r>
            <a:r>
              <a:rPr lang="es-CO" dirty="0" smtClean="0"/>
              <a:t>:</a:t>
            </a:r>
          </a:p>
          <a:p>
            <a:pPr lvl="2"/>
            <a:r>
              <a:rPr lang="es-CO" dirty="0" smtClean="0"/>
              <a:t>Ge en Brasil, </a:t>
            </a:r>
            <a:r>
              <a:rPr lang="es-CO" dirty="0" err="1" smtClean="0"/>
              <a:t>Warru</a:t>
            </a:r>
            <a:r>
              <a:rPr lang="es-CO" dirty="0" smtClean="0"/>
              <a:t> en delta Orinoco, </a:t>
            </a:r>
            <a:r>
              <a:rPr lang="es-CO" dirty="0" err="1" smtClean="0"/>
              <a:t>Guahibo</a:t>
            </a:r>
            <a:r>
              <a:rPr lang="es-CO" dirty="0" smtClean="0"/>
              <a:t> en selvas de Colombia y Venezuela, </a:t>
            </a:r>
            <a:r>
              <a:rPr lang="es-CO" dirty="0" err="1" smtClean="0"/>
              <a:t>Waika</a:t>
            </a:r>
            <a:r>
              <a:rPr lang="es-CO" dirty="0" smtClean="0"/>
              <a:t> en Venezuela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Año 7000</a:t>
            </a:r>
          </a:p>
          <a:p>
            <a:r>
              <a:rPr lang="es-CO" dirty="0" smtClean="0"/>
              <a:t>Empiezan modos propios del </a:t>
            </a:r>
            <a:r>
              <a:rPr lang="es-CO" dirty="0" err="1" smtClean="0"/>
              <a:t>neolitico</a:t>
            </a:r>
            <a:endParaRPr lang="es-CO" dirty="0" smtClean="0"/>
          </a:p>
          <a:p>
            <a:r>
              <a:rPr lang="es-CO" dirty="0" smtClean="0"/>
              <a:t>Retroceso de glaciares</a:t>
            </a:r>
          </a:p>
          <a:p>
            <a:r>
              <a:rPr lang="es-CO" dirty="0" smtClean="0"/>
              <a:t>Empobrece fauna del pleistoceno</a:t>
            </a:r>
          </a:p>
          <a:p>
            <a:r>
              <a:rPr lang="es-CO" dirty="0" smtClean="0"/>
              <a:t>Incremento de actividad recolectora (vegetales y productos marinos):</a:t>
            </a:r>
          </a:p>
          <a:p>
            <a:pPr lvl="2"/>
            <a:r>
              <a:rPr lang="es-CO" dirty="0" smtClean="0"/>
              <a:t>Recolectan frutos pueblos </a:t>
            </a:r>
            <a:r>
              <a:rPr lang="es-CO" dirty="0" err="1" smtClean="0"/>
              <a:t>ceteros</a:t>
            </a:r>
            <a:r>
              <a:rPr lang="es-CO" dirty="0" smtClean="0"/>
              <a:t> de Norte </a:t>
            </a:r>
            <a:r>
              <a:rPr lang="es-CO" dirty="0" err="1" smtClean="0"/>
              <a:t>America</a:t>
            </a:r>
            <a:endParaRPr lang="es-CO" dirty="0" smtClean="0"/>
          </a:p>
          <a:p>
            <a:pPr lvl="2"/>
            <a:r>
              <a:rPr lang="es-CO" dirty="0" smtClean="0"/>
              <a:t>Marineros y concheros o </a:t>
            </a:r>
            <a:r>
              <a:rPr lang="es-CO" dirty="0" err="1" smtClean="0"/>
              <a:t>sambiques</a:t>
            </a:r>
            <a:r>
              <a:rPr lang="es-CO" dirty="0" smtClean="0"/>
              <a:t> mesclados con </a:t>
            </a:r>
            <a:r>
              <a:rPr lang="es-CO" dirty="0" err="1" smtClean="0"/>
              <a:t>utencilios</a:t>
            </a:r>
            <a:r>
              <a:rPr lang="es-CO" dirty="0" smtClean="0"/>
              <a:t> </a:t>
            </a:r>
            <a:r>
              <a:rPr lang="es-CO" dirty="0" err="1" smtClean="0"/>
              <a:t>liticos</a:t>
            </a:r>
            <a:endParaRPr lang="es-CO" dirty="0" smtClean="0"/>
          </a:p>
          <a:p>
            <a:pPr lvl="2"/>
            <a:r>
              <a:rPr lang="es-CO" dirty="0" smtClean="0"/>
              <a:t>Cultivo de plantas genera nuevas formas sociales de organización en las diferentes situaciones</a:t>
            </a:r>
          </a:p>
          <a:p>
            <a:pPr lvl="3"/>
            <a:r>
              <a:rPr lang="es-CO" dirty="0" smtClean="0"/>
              <a:t>El </a:t>
            </a:r>
            <a:r>
              <a:rPr lang="es-CO" dirty="0" err="1" smtClean="0"/>
              <a:t>maiz</a:t>
            </a:r>
            <a:endParaRPr lang="es-CO" dirty="0" smtClean="0"/>
          </a:p>
          <a:p>
            <a:pPr lvl="3"/>
            <a:r>
              <a:rPr lang="es-CO" dirty="0" smtClean="0"/>
              <a:t>Caza de animales pequeños</a:t>
            </a:r>
          </a:p>
          <a:p>
            <a:pPr lvl="3"/>
            <a:r>
              <a:rPr lang="es-CO" dirty="0" err="1" smtClean="0"/>
              <a:t>Domesticacion</a:t>
            </a:r>
            <a:r>
              <a:rPr lang="es-CO" dirty="0" smtClean="0"/>
              <a:t> llama, chihuahua, cobaya</a:t>
            </a:r>
          </a:p>
          <a:p>
            <a:pPr lvl="3"/>
            <a:r>
              <a:rPr lang="es-CO" dirty="0" smtClean="0"/>
              <a:t>Ausencia de pueblos pastores: falta de animales de carga, tiro y monta. </a:t>
            </a:r>
            <a:r>
              <a:rPr lang="es-CO" dirty="0" err="1" smtClean="0"/>
              <a:t>Deficit</a:t>
            </a:r>
            <a:r>
              <a:rPr lang="es-CO" dirty="0" smtClean="0"/>
              <a:t> de </a:t>
            </a:r>
            <a:r>
              <a:rPr lang="es-CO" dirty="0" err="1" smtClean="0"/>
              <a:t>proteinaCronologia</a:t>
            </a:r>
            <a:r>
              <a:rPr lang="es-CO" dirty="0" smtClean="0"/>
              <a:t> de entrada y </a:t>
            </a:r>
            <a:r>
              <a:rPr lang="es-CO" dirty="0" err="1" smtClean="0"/>
              <a:t>expansion</a:t>
            </a:r>
            <a:endParaRPr lang="es-CO" dirty="0" smtClean="0"/>
          </a:p>
          <a:p>
            <a:pPr lvl="3"/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Hombre aprende a sembrar</a:t>
            </a:r>
            <a:endParaRPr lang="es-C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Meso </a:t>
            </a:r>
            <a:r>
              <a:rPr lang="es-CO" dirty="0" err="1" smtClean="0"/>
              <a:t>america</a:t>
            </a:r>
            <a:endParaRPr lang="es-CO" dirty="0" smtClean="0"/>
          </a:p>
          <a:p>
            <a:r>
              <a:rPr lang="es-CO" dirty="0" smtClean="0"/>
              <a:t>Zona andina</a:t>
            </a:r>
          </a:p>
          <a:p>
            <a:pPr lvl="2"/>
            <a:r>
              <a:rPr lang="es-CO" dirty="0" smtClean="0"/>
              <a:t>Desde 2º milenio </a:t>
            </a:r>
            <a:r>
              <a:rPr lang="es-CO" dirty="0" err="1" smtClean="0"/>
              <a:t>a.c</a:t>
            </a:r>
            <a:r>
              <a:rPr lang="es-CO" dirty="0" smtClean="0"/>
              <a:t> se cultivan plantas con diferente orden </a:t>
            </a:r>
            <a:r>
              <a:rPr lang="es-CO" dirty="0" err="1" smtClean="0"/>
              <a:t>cronologico</a:t>
            </a:r>
            <a:endParaRPr lang="es-CO" dirty="0" smtClean="0"/>
          </a:p>
          <a:p>
            <a:r>
              <a:rPr lang="es-CO" dirty="0" smtClean="0"/>
              <a:t>Tierras bajas tropicales… </a:t>
            </a:r>
            <a:r>
              <a:rPr lang="es-CO" dirty="0" err="1" smtClean="0"/>
              <a:t>aclimatacion</a:t>
            </a:r>
            <a:r>
              <a:rPr lang="es-CO" dirty="0" smtClean="0"/>
              <a:t> de plantas mandioca o yuca, </a:t>
            </a:r>
            <a:r>
              <a:rPr lang="es-CO" dirty="0" err="1" smtClean="0"/>
              <a:t>cacauate</a:t>
            </a:r>
            <a:r>
              <a:rPr lang="es-CO" dirty="0" smtClean="0"/>
              <a:t>, batata, piña… luego van a meso </a:t>
            </a:r>
            <a:r>
              <a:rPr lang="es-CO" dirty="0" err="1" smtClean="0"/>
              <a:t>america</a:t>
            </a:r>
            <a:r>
              <a:rPr lang="es-CO" dirty="0" smtClean="0"/>
              <a:t> y andina</a:t>
            </a:r>
          </a:p>
          <a:p>
            <a:r>
              <a:rPr lang="es-CO" dirty="0" smtClean="0"/>
              <a:t>Zona orientas EEUU: cultivos y </a:t>
            </a:r>
            <a:r>
              <a:rPr lang="es-CO" dirty="0" err="1" smtClean="0"/>
              <a:t>adaptacion</a:t>
            </a:r>
            <a:r>
              <a:rPr lang="es-CO" dirty="0" smtClean="0"/>
              <a:t> 8vo milenio hasta llegada ESPN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4 centros independientes</a:t>
            </a:r>
            <a:endParaRPr lang="es-C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 smtClean="0"/>
              <a:t>Nuevos nichos diferentes</a:t>
            </a:r>
          </a:p>
          <a:p>
            <a:r>
              <a:rPr lang="es-CO" dirty="0" smtClean="0"/>
              <a:t>Diferencia </a:t>
            </a:r>
            <a:r>
              <a:rPr lang="es-CO" dirty="0" err="1" smtClean="0"/>
              <a:t>demografica</a:t>
            </a:r>
            <a:endParaRPr lang="es-CO" dirty="0" smtClean="0"/>
          </a:p>
          <a:p>
            <a:r>
              <a:rPr lang="es-CO" dirty="0" err="1" smtClean="0"/>
              <a:t>Diferenciocion</a:t>
            </a:r>
            <a:r>
              <a:rPr lang="es-CO" dirty="0" smtClean="0"/>
              <a:t> sexual</a:t>
            </a:r>
          </a:p>
          <a:p>
            <a:r>
              <a:rPr lang="es-CO" dirty="0" err="1" smtClean="0"/>
              <a:t>Diferenciacion</a:t>
            </a:r>
            <a:r>
              <a:rPr lang="es-CO" dirty="0" smtClean="0"/>
              <a:t> en el trabajo</a:t>
            </a:r>
          </a:p>
          <a:p>
            <a:r>
              <a:rPr lang="es-CO" dirty="0" smtClean="0"/>
              <a:t>El ocio creador:</a:t>
            </a:r>
          </a:p>
          <a:p>
            <a:pPr lvl="2"/>
            <a:r>
              <a:rPr lang="es-CO" dirty="0" smtClean="0"/>
              <a:t>Nuevas soluciones a necesidades</a:t>
            </a:r>
          </a:p>
          <a:p>
            <a:pPr lvl="2"/>
            <a:r>
              <a:rPr lang="es-CO" dirty="0" smtClean="0"/>
              <a:t>Perfeccionamiento de </a:t>
            </a:r>
            <a:r>
              <a:rPr lang="es-CO" dirty="0" err="1" smtClean="0"/>
              <a:t>tecnicas</a:t>
            </a:r>
            <a:endParaRPr lang="es-CO" dirty="0" smtClean="0"/>
          </a:p>
          <a:p>
            <a:pPr lvl="2"/>
            <a:r>
              <a:rPr lang="es-CO" dirty="0" err="1" smtClean="0"/>
              <a:t>Alfareria</a:t>
            </a:r>
            <a:endParaRPr lang="es-CO" dirty="0" smtClean="0"/>
          </a:p>
          <a:p>
            <a:pPr lvl="2"/>
            <a:r>
              <a:rPr lang="es-CO" dirty="0" smtClean="0"/>
              <a:t>Piedras pulidas</a:t>
            </a:r>
          </a:p>
          <a:p>
            <a:pPr lvl="2"/>
            <a:r>
              <a:rPr lang="es-CO" dirty="0" smtClean="0"/>
              <a:t>Construyen casas (bodega y abrigo)</a:t>
            </a:r>
          </a:p>
          <a:p>
            <a:pPr lvl="2"/>
            <a:r>
              <a:rPr lang="es-CO" dirty="0" smtClean="0"/>
              <a:t>Tejidos (cultivo </a:t>
            </a:r>
            <a:r>
              <a:rPr lang="es-CO" dirty="0" err="1" smtClean="0"/>
              <a:t>algodon</a:t>
            </a:r>
            <a:r>
              <a:rPr lang="es-CO" dirty="0" smtClean="0"/>
              <a:t>)</a:t>
            </a:r>
          </a:p>
          <a:p>
            <a:pPr lvl="2"/>
            <a:r>
              <a:rPr lang="es-CO" dirty="0" smtClean="0"/>
              <a:t>Se amplia la </a:t>
            </a:r>
            <a:r>
              <a:rPr lang="es-CO" dirty="0" err="1" smtClean="0"/>
              <a:t>cosmovision</a:t>
            </a:r>
            <a:r>
              <a:rPr lang="es-CO" dirty="0" smtClean="0"/>
              <a:t> (culto, ritos funerarios, templos)</a:t>
            </a:r>
          </a:p>
          <a:p>
            <a:pPr lvl="2"/>
            <a:r>
              <a:rPr lang="es-CO" dirty="0" smtClean="0"/>
              <a:t>Mas </a:t>
            </a:r>
            <a:r>
              <a:rPr lang="es-CO" dirty="0" err="1" smtClean="0"/>
              <a:t>produccion</a:t>
            </a:r>
            <a:endParaRPr lang="es-CO" dirty="0" smtClean="0"/>
          </a:p>
          <a:p>
            <a:pPr lvl="2"/>
            <a:r>
              <a:rPr lang="es-CO" dirty="0" smtClean="0"/>
              <a:t>Mas </a:t>
            </a:r>
            <a:r>
              <a:rPr lang="es-CO" dirty="0" err="1" smtClean="0"/>
              <a:t>poblacion</a:t>
            </a:r>
            <a:endParaRPr lang="es-CO" dirty="0" smtClean="0"/>
          </a:p>
          <a:p>
            <a:r>
              <a:rPr lang="es-CO" dirty="0" smtClean="0"/>
              <a:t>Continua con </a:t>
            </a:r>
            <a:r>
              <a:rPr lang="es-CO" dirty="0" err="1" smtClean="0"/>
              <a:t>America</a:t>
            </a:r>
            <a:r>
              <a:rPr lang="es-CO" dirty="0" smtClean="0"/>
              <a:t> Nuclear:  ES EL FORMATIVO 1500 A.C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agricultura</a:t>
            </a:r>
            <a:endParaRPr lang="es-C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bufon\historia\America prehispanica\primeros vestigios sudamericanos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30980" y="1481138"/>
            <a:ext cx="6882040" cy="452596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vestigios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8582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857760"/>
            <a:ext cx="8858280" cy="169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 smtClean="0"/>
              <a:t>América es joven y vieja a la vez</a:t>
            </a:r>
          </a:p>
          <a:p>
            <a:pPr algn="just"/>
            <a:r>
              <a:rPr lang="es-CO" dirty="0" smtClean="0"/>
              <a:t>Es indígena y occidental</a:t>
            </a:r>
          </a:p>
          <a:p>
            <a:pPr algn="just"/>
            <a:r>
              <a:rPr lang="es-CO" dirty="0" smtClean="0"/>
              <a:t>Se desprende de un tronco común</a:t>
            </a:r>
          </a:p>
          <a:p>
            <a:pPr algn="just"/>
            <a:r>
              <a:rPr lang="es-CO" dirty="0" smtClean="0"/>
              <a:t>Pueblos que se enfrentaron a adversidades</a:t>
            </a:r>
          </a:p>
          <a:p>
            <a:pPr algn="just"/>
            <a:r>
              <a:rPr lang="es-CO" dirty="0" smtClean="0"/>
              <a:t>Viene de grupos que hace 40 o 50 milenios pasaron por Bering </a:t>
            </a:r>
            <a:r>
              <a:rPr lang="es-CO" dirty="0" smtClean="0">
                <a:hlinkClick r:id="rId2" action="ppaction://hlinkpres?slideindex=1&amp;slidetitle="/>
              </a:rPr>
              <a:t>(el origen del hombre Americano</a:t>
            </a:r>
            <a:r>
              <a:rPr lang="es-CO" dirty="0" smtClean="0"/>
              <a:t>)</a:t>
            </a:r>
          </a:p>
          <a:p>
            <a:pPr algn="just"/>
            <a:r>
              <a:rPr lang="es-CO" dirty="0" smtClean="0"/>
              <a:t>América continente y doble masa continental</a:t>
            </a:r>
          </a:p>
          <a:p>
            <a:pPr algn="just"/>
            <a:r>
              <a:rPr lang="es-CO" dirty="0" smtClean="0"/>
              <a:t>Tierra mas alargada sentido norte -sur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Marco Geográfico según José </a:t>
            </a:r>
            <a:r>
              <a:rPr lang="es-CO" dirty="0" err="1" smtClean="0"/>
              <a:t>Alcina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ufon\historia\America prehispanica\mapa origen del hombre american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6848"/>
            <a:ext cx="8215370" cy="623353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8914" name="Picture 2" descr="C:\Users\amarilla\Downloads\20080731klphishbo_1_ges_s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3891"/>
            <a:ext cx="9144000" cy="651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 smtClean="0"/>
              <a:t>Diferencias de latitud</a:t>
            </a:r>
          </a:p>
          <a:p>
            <a:pPr algn="just"/>
            <a:r>
              <a:rPr lang="es-CO" dirty="0" smtClean="0"/>
              <a:t>Deferencias de clima</a:t>
            </a:r>
          </a:p>
          <a:p>
            <a:pPr algn="just"/>
            <a:r>
              <a:rPr lang="es-CO" dirty="0" smtClean="0"/>
              <a:t>Cadena montañosa de arriba abajo: montañas rocosas, sierra madre, andes</a:t>
            </a:r>
          </a:p>
          <a:p>
            <a:pPr algn="just"/>
            <a:r>
              <a:rPr lang="es-CO" dirty="0" smtClean="0"/>
              <a:t>Combinación latitud-altitud= diferentes paisajes</a:t>
            </a:r>
          </a:p>
          <a:p>
            <a:pPr algn="just"/>
            <a:r>
              <a:rPr lang="es-CO" dirty="0" smtClean="0"/>
              <a:t>Tierras bajas con ríos caudalosos</a:t>
            </a:r>
          </a:p>
          <a:p>
            <a:pPr algn="just"/>
            <a:r>
              <a:rPr lang="es-CO" dirty="0" smtClean="0"/>
              <a:t>Dos triángulos con un pasillo: desplazamiento, difusión, e interrelación de poblaciones animales y humanas</a:t>
            </a:r>
          </a:p>
          <a:p>
            <a:pPr algn="just"/>
            <a:r>
              <a:rPr lang="es-CO" dirty="0" smtClean="0"/>
              <a:t>Continente aislado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 smtClean="0"/>
              <a:t>Todo en conjunto da, macro gama de paisajes:</a:t>
            </a:r>
          </a:p>
          <a:p>
            <a:pPr algn="just"/>
            <a:r>
              <a:rPr lang="es-CO" dirty="0" smtClean="0"/>
              <a:t>DESIERTO POLAR O TUNDRA</a:t>
            </a:r>
            <a:r>
              <a:rPr lang="es-CO" dirty="0"/>
              <a:t> </a:t>
            </a:r>
            <a:r>
              <a:rPr lang="es-CO" dirty="0" smtClean="0"/>
              <a:t>donde habitan esquimales</a:t>
            </a:r>
          </a:p>
          <a:p>
            <a:pPr algn="just"/>
            <a:r>
              <a:rPr lang="es-CO" dirty="0" smtClean="0"/>
              <a:t>LAS MESETAS DEL COLORADO: suroeste de los </a:t>
            </a:r>
            <a:r>
              <a:rPr lang="es-CO" dirty="0"/>
              <a:t>E</a:t>
            </a:r>
            <a:r>
              <a:rPr lang="es-CO" dirty="0" smtClean="0"/>
              <a:t>stados Unidos</a:t>
            </a:r>
          </a:p>
          <a:p>
            <a:pPr algn="just"/>
            <a:r>
              <a:rPr lang="es-CO" dirty="0" smtClean="0"/>
              <a:t>Bosques orientales de Norte América</a:t>
            </a:r>
          </a:p>
          <a:p>
            <a:pPr algn="just"/>
            <a:r>
              <a:rPr lang="es-CO" dirty="0" smtClean="0"/>
              <a:t>Llanuras o praderas del medio Oeste</a:t>
            </a:r>
          </a:p>
          <a:p>
            <a:pPr algn="just"/>
            <a:r>
              <a:rPr lang="es-CO" dirty="0" smtClean="0"/>
              <a:t>Bosque tropical lluvioso del sistema fluvial Amazonas-</a:t>
            </a:r>
            <a:r>
              <a:rPr lang="es-CO" dirty="0" err="1" smtClean="0"/>
              <a:t>orinoco</a:t>
            </a:r>
            <a:r>
              <a:rPr lang="es-CO" dirty="0" smtClean="0"/>
              <a:t>, o de la costa septentrional del pacifico entre Ecuador y Colombia</a:t>
            </a:r>
          </a:p>
          <a:p>
            <a:pPr algn="just"/>
            <a:r>
              <a:rPr lang="es-CO" dirty="0" smtClean="0"/>
              <a:t>La llanura </a:t>
            </a:r>
            <a:r>
              <a:rPr lang="es-CO" dirty="0" err="1" smtClean="0"/>
              <a:t>Katarsica</a:t>
            </a:r>
            <a:r>
              <a:rPr lang="es-CO" dirty="0" smtClean="0"/>
              <a:t> de Yucatán hogar delos antiguos Mayas</a:t>
            </a:r>
          </a:p>
          <a:p>
            <a:pPr algn="just"/>
            <a:r>
              <a:rPr lang="es-CO" dirty="0" smtClean="0"/>
              <a:t>La puna helada d e las tierras altas del Perú - Bolivia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 smtClean="0"/>
              <a:t>Allí el hombre lucho y se adapto… variedad cultural</a:t>
            </a:r>
          </a:p>
          <a:p>
            <a:pPr algn="just"/>
            <a:r>
              <a:rPr lang="es-CO" dirty="0" smtClean="0"/>
              <a:t>Aéreas del Maíz y de la Yuca, del bisonte en Norte América, del salmón en el noroeste</a:t>
            </a:r>
          </a:p>
          <a:p>
            <a:pPr algn="just"/>
            <a:r>
              <a:rPr lang="es-CO" dirty="0" smtClean="0"/>
              <a:t>Variedad de caracteres raciales o lingüísticos. El zapoteca es hablado por 200.000 indios; pero es tan grande que en él hay múltiples lenguas.</a:t>
            </a:r>
          </a:p>
          <a:p>
            <a:pPr algn="just"/>
            <a:r>
              <a:rPr lang="es-CO" dirty="0" smtClean="0"/>
              <a:t>Los estudiosos buscan en el estudio de las lenguas la AMERICANIDAD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Dentro de lo macro se da lo micro…LOS NICHOS ECOLOGICOS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1023</Words>
  <Application>Microsoft Office PowerPoint</Application>
  <PresentationFormat>Presentación en pantalla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Concurrencia</vt:lpstr>
      <vt:lpstr>PERIODOS DE AMERICA PRECOLOMBINA</vt:lpstr>
      <vt:lpstr>Diapositiva 2</vt:lpstr>
      <vt:lpstr>Diapositiva 3</vt:lpstr>
      <vt:lpstr>Marco Geográfico según José Alcina</vt:lpstr>
      <vt:lpstr>Diapositiva 5</vt:lpstr>
      <vt:lpstr>Diapositiva 6</vt:lpstr>
      <vt:lpstr>Diapositiva 7</vt:lpstr>
      <vt:lpstr>Diapositiva 8</vt:lpstr>
      <vt:lpstr>Dentro de lo macro se da lo micro…LOS NICHOS ECOLOGICOS</vt:lpstr>
      <vt:lpstr>Diapositiva 10</vt:lpstr>
      <vt:lpstr>Diapositiva 11</vt:lpstr>
      <vt:lpstr>CULTURAS A EXPONER:</vt:lpstr>
      <vt:lpstr>Diapositiva 13</vt:lpstr>
      <vt:lpstr>Diapositiva 14</vt:lpstr>
      <vt:lpstr>Diapositiva 15</vt:lpstr>
      <vt:lpstr>Hombre creador recolector Cronologia de entrada y expansion </vt:lpstr>
      <vt:lpstr>Diapositiva 17</vt:lpstr>
      <vt:lpstr>Diapositiva 18</vt:lpstr>
      <vt:lpstr>Diapositiva 19</vt:lpstr>
      <vt:lpstr>Diapositiva 20</vt:lpstr>
      <vt:lpstr>Cazador recolector</vt:lpstr>
      <vt:lpstr>Diapositiva 22</vt:lpstr>
      <vt:lpstr>Hombre aprende a sembrar</vt:lpstr>
      <vt:lpstr>4 centros independientes</vt:lpstr>
      <vt:lpstr>agricultura</vt:lpstr>
      <vt:lpstr>vestigios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PERIODOS DE AMERICA PRECOLOMBINA</dc:title>
  <dc:creator>amarilla</dc:creator>
  <cp:lastModifiedBy>amarilla</cp:lastModifiedBy>
  <cp:revision>21</cp:revision>
  <dcterms:created xsi:type="dcterms:W3CDTF">2012-04-16T12:43:22Z</dcterms:created>
  <dcterms:modified xsi:type="dcterms:W3CDTF">2012-04-17T11:51:04Z</dcterms:modified>
</cp:coreProperties>
</file>