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59" r:id="rId5"/>
    <p:sldId id="260" r:id="rId6"/>
    <p:sldId id="261" r:id="rId7"/>
    <p:sldId id="262" r:id="rId8"/>
    <p:sldId id="263" r:id="rId9"/>
    <p:sldId id="272" r:id="rId10"/>
    <p:sldId id="264" r:id="rId11"/>
    <p:sldId id="265" r:id="rId12"/>
    <p:sldId id="266" r:id="rId13"/>
    <p:sldId id="267" r:id="rId14"/>
    <p:sldId id="270" r:id="rId15"/>
    <p:sldId id="271" r:id="rId1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324B4C28-3B70-4AC8-9F92-BB0DAD2B496A}" type="datetimeFigureOut">
              <a:rPr lang="es-CO" smtClean="0"/>
              <a:pPr/>
              <a:t>09/10/2009</a:t>
            </a:fld>
            <a:endParaRPr lang="es-CO"/>
          </a:p>
        </p:txBody>
      </p:sp>
      <p:sp>
        <p:nvSpPr>
          <p:cNvPr id="17" name="16 Marcador de pie de página"/>
          <p:cNvSpPr>
            <a:spLocks noGrp="1"/>
          </p:cNvSpPr>
          <p:nvPr>
            <p:ph type="ftr" sz="quarter" idx="11"/>
          </p:nvPr>
        </p:nvSpPr>
        <p:spPr/>
        <p:txBody>
          <a:bodyPr/>
          <a:lstStyle>
            <a:extLst/>
          </a:lstStyle>
          <a:p>
            <a:endParaRPr lang="es-CO"/>
          </a:p>
        </p:txBody>
      </p:sp>
      <p:sp>
        <p:nvSpPr>
          <p:cNvPr id="29" name="28 Marcador de número de diapositiva"/>
          <p:cNvSpPr>
            <a:spLocks noGrp="1"/>
          </p:cNvSpPr>
          <p:nvPr>
            <p:ph type="sldNum" sz="quarter" idx="12"/>
          </p:nvPr>
        </p:nvSpPr>
        <p:spPr/>
        <p:txBody>
          <a:bodyPr/>
          <a:lstStyle>
            <a:extLst/>
          </a:lstStyle>
          <a:p>
            <a:fld id="{7C202DE5-4C0A-4FF2-A757-0E262FAD0D28}" type="slidenum">
              <a:rPr lang="es-CO" smtClean="0"/>
              <a:pPr/>
              <a:t>‹Nº›</a:t>
            </a:fld>
            <a:endParaRPr lang="es-CO"/>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24B4C28-3B70-4AC8-9F92-BB0DAD2B496A}" type="datetimeFigureOut">
              <a:rPr lang="es-CO" smtClean="0"/>
              <a:pPr/>
              <a:t>09/10/2009</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C202DE5-4C0A-4FF2-A757-0E262FAD0D28}"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24B4C28-3B70-4AC8-9F92-BB0DAD2B496A}" type="datetimeFigureOut">
              <a:rPr lang="es-CO" smtClean="0"/>
              <a:pPr/>
              <a:t>09/10/2009</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C202DE5-4C0A-4FF2-A757-0E262FAD0D28}"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24B4C28-3B70-4AC8-9F92-BB0DAD2B496A}" type="datetimeFigureOut">
              <a:rPr lang="es-CO" smtClean="0"/>
              <a:pPr/>
              <a:t>09/10/2009</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C202DE5-4C0A-4FF2-A757-0E262FAD0D28}"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24B4C28-3B70-4AC8-9F92-BB0DAD2B496A}" type="datetimeFigureOut">
              <a:rPr lang="es-CO" smtClean="0"/>
              <a:pPr/>
              <a:t>09/10/2009</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C202DE5-4C0A-4FF2-A757-0E262FAD0D28}" type="slidenum">
              <a:rPr lang="es-CO" smtClean="0"/>
              <a:pPr/>
              <a:t>‹Nº›</a:t>
            </a:fld>
            <a:endParaRPr lang="es-CO"/>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24B4C28-3B70-4AC8-9F92-BB0DAD2B496A}" type="datetimeFigureOut">
              <a:rPr lang="es-CO" smtClean="0"/>
              <a:pPr/>
              <a:t>09/10/2009</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C202DE5-4C0A-4FF2-A757-0E262FAD0D28}"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24B4C28-3B70-4AC8-9F92-BB0DAD2B496A}" type="datetimeFigureOut">
              <a:rPr lang="es-CO" smtClean="0"/>
              <a:pPr/>
              <a:t>09/10/2009</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7C202DE5-4C0A-4FF2-A757-0E262FAD0D28}" type="slidenum">
              <a:rPr lang="es-CO" smtClean="0"/>
              <a:pPr/>
              <a:t>‹Nº›</a:t>
            </a:fld>
            <a:endParaRPr lang="es-CO"/>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324B4C28-3B70-4AC8-9F92-BB0DAD2B496A}" type="datetimeFigureOut">
              <a:rPr lang="es-CO" smtClean="0"/>
              <a:pPr/>
              <a:t>09/10/2009</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7C202DE5-4C0A-4FF2-A757-0E262FAD0D28}"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324B4C28-3B70-4AC8-9F92-BB0DAD2B496A}" type="datetimeFigureOut">
              <a:rPr lang="es-CO" smtClean="0"/>
              <a:pPr/>
              <a:t>09/10/2009</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7C202DE5-4C0A-4FF2-A757-0E262FAD0D28}"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24B4C28-3B70-4AC8-9F92-BB0DAD2B496A}" type="datetimeFigureOut">
              <a:rPr lang="es-CO" smtClean="0"/>
              <a:pPr/>
              <a:t>09/10/2009</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C202DE5-4C0A-4FF2-A757-0E262FAD0D28}"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324B4C28-3B70-4AC8-9F92-BB0DAD2B496A}" type="datetimeFigureOut">
              <a:rPr lang="es-CO" smtClean="0"/>
              <a:pPr/>
              <a:t>09/10/2009</a:t>
            </a:fld>
            <a:endParaRPr lang="es-CO"/>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CO"/>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7C202DE5-4C0A-4FF2-A757-0E262FAD0D28}"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24B4C28-3B70-4AC8-9F92-BB0DAD2B496A}" type="datetimeFigureOut">
              <a:rPr lang="es-CO" smtClean="0"/>
              <a:pPr/>
              <a:t>09/10/2009</a:t>
            </a:fld>
            <a:endParaRPr lang="es-CO"/>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CO"/>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C202DE5-4C0A-4FF2-A757-0E262FAD0D28}" type="slidenum">
              <a:rPr lang="es-CO" smtClean="0"/>
              <a:pPr/>
              <a:t>‹Nº›</a:t>
            </a:fld>
            <a:endParaRPr lang="es-CO"/>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85729"/>
            <a:ext cx="7772400" cy="2071701"/>
          </a:xfrm>
        </p:spPr>
        <p:txBody>
          <a:bodyPr>
            <a:normAutofit/>
          </a:bodyPr>
          <a:lstStyle/>
          <a:p>
            <a:r>
              <a:rPr lang="es-CO" dirty="0" smtClean="0"/>
              <a:t>COMPRENCION E INTERPRETACION DE LAS CIENCIAS SOCIALES...</a:t>
            </a:r>
            <a:endParaRPr lang="es-CO" dirty="0"/>
          </a:p>
        </p:txBody>
      </p:sp>
      <p:sp>
        <p:nvSpPr>
          <p:cNvPr id="5" name="4 Rectángulo"/>
          <p:cNvSpPr/>
          <p:nvPr/>
        </p:nvSpPr>
        <p:spPr>
          <a:xfrm>
            <a:off x="928662" y="2643182"/>
            <a:ext cx="1785950" cy="571504"/>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CO" dirty="0" smtClean="0">
                <a:solidFill>
                  <a:schemeClr val="bg1"/>
                </a:solidFill>
              </a:rPr>
              <a:t>1.DILTHEY</a:t>
            </a:r>
            <a:endParaRPr lang="es-CO" dirty="0">
              <a:solidFill>
                <a:schemeClr val="bg1"/>
              </a:solidFill>
            </a:endParaRPr>
          </a:p>
        </p:txBody>
      </p:sp>
      <p:sp>
        <p:nvSpPr>
          <p:cNvPr id="6" name="5 Rectángulo"/>
          <p:cNvSpPr/>
          <p:nvPr/>
        </p:nvSpPr>
        <p:spPr>
          <a:xfrm>
            <a:off x="3571868" y="2714620"/>
            <a:ext cx="1928826" cy="571504"/>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CO" dirty="0" smtClean="0">
                <a:solidFill>
                  <a:schemeClr val="bg1"/>
                </a:solidFill>
              </a:rPr>
              <a:t>2.RICKERT</a:t>
            </a:r>
            <a:endParaRPr lang="es-CO" dirty="0">
              <a:solidFill>
                <a:schemeClr val="bg1"/>
              </a:solidFill>
            </a:endParaRPr>
          </a:p>
        </p:txBody>
      </p:sp>
      <p:sp>
        <p:nvSpPr>
          <p:cNvPr id="7" name="6 Rectángulo"/>
          <p:cNvSpPr/>
          <p:nvPr/>
        </p:nvSpPr>
        <p:spPr>
          <a:xfrm>
            <a:off x="6215074" y="2786058"/>
            <a:ext cx="1714512" cy="571504"/>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CO" dirty="0" smtClean="0">
                <a:solidFill>
                  <a:schemeClr val="bg1"/>
                </a:solidFill>
              </a:rPr>
              <a:t>3.MAX WEBER</a:t>
            </a:r>
            <a:endParaRPr lang="es-CO" dirty="0">
              <a:solidFill>
                <a:schemeClr val="bg1"/>
              </a:solidFill>
            </a:endParaRPr>
          </a:p>
        </p:txBody>
      </p:sp>
      <p:sp>
        <p:nvSpPr>
          <p:cNvPr id="8" name="7 Rectángulo"/>
          <p:cNvSpPr/>
          <p:nvPr/>
        </p:nvSpPr>
        <p:spPr>
          <a:xfrm>
            <a:off x="2143108" y="4071942"/>
            <a:ext cx="1928826" cy="642942"/>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CO" dirty="0" smtClean="0">
                <a:solidFill>
                  <a:schemeClr val="bg1"/>
                </a:solidFill>
              </a:rPr>
              <a:t>4.SCHUTZ</a:t>
            </a:r>
            <a:endParaRPr lang="es-CO" dirty="0">
              <a:solidFill>
                <a:schemeClr val="bg1"/>
              </a:solidFill>
            </a:endParaRPr>
          </a:p>
        </p:txBody>
      </p:sp>
      <p:sp>
        <p:nvSpPr>
          <p:cNvPr id="9" name="8 Rectángulo"/>
          <p:cNvSpPr/>
          <p:nvPr/>
        </p:nvSpPr>
        <p:spPr>
          <a:xfrm>
            <a:off x="5143504" y="4071942"/>
            <a:ext cx="1857388" cy="642942"/>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CO" dirty="0" smtClean="0">
                <a:solidFill>
                  <a:schemeClr val="bg1"/>
                </a:solidFill>
              </a:rPr>
              <a:t>5.GOLDMANN</a:t>
            </a:r>
            <a:endParaRPr lang="es-CO" dirty="0">
              <a:solidFill>
                <a:schemeClr val="bg1"/>
              </a:solidFill>
            </a:endParaRPr>
          </a:p>
        </p:txBody>
      </p:sp>
      <p:sp>
        <p:nvSpPr>
          <p:cNvPr id="10" name="9 Rectángulo"/>
          <p:cNvSpPr/>
          <p:nvPr/>
        </p:nvSpPr>
        <p:spPr>
          <a:xfrm>
            <a:off x="1000100" y="5715016"/>
            <a:ext cx="1785950" cy="642942"/>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CO" dirty="0" smtClean="0">
                <a:solidFill>
                  <a:schemeClr val="bg1"/>
                </a:solidFill>
              </a:rPr>
              <a:t>6.PETER WINCH</a:t>
            </a:r>
            <a:endParaRPr lang="es-CO" dirty="0">
              <a:solidFill>
                <a:schemeClr val="bg1"/>
              </a:solidFill>
            </a:endParaRPr>
          </a:p>
        </p:txBody>
      </p:sp>
      <p:sp>
        <p:nvSpPr>
          <p:cNvPr id="12" name="11 Rectángulo"/>
          <p:cNvSpPr/>
          <p:nvPr/>
        </p:nvSpPr>
        <p:spPr>
          <a:xfrm>
            <a:off x="3857620" y="5715016"/>
            <a:ext cx="1785950" cy="642942"/>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CO" dirty="0" smtClean="0">
                <a:solidFill>
                  <a:schemeClr val="bg1"/>
                </a:solidFill>
              </a:rPr>
              <a:t>7.GIDDENS</a:t>
            </a:r>
            <a:endParaRPr lang="es-CO" dirty="0">
              <a:solidFill>
                <a:schemeClr val="bg1"/>
              </a:solidFill>
            </a:endParaRPr>
          </a:p>
        </p:txBody>
      </p:sp>
      <p:sp>
        <p:nvSpPr>
          <p:cNvPr id="13" name="12 Rectángulo"/>
          <p:cNvSpPr/>
          <p:nvPr/>
        </p:nvSpPr>
        <p:spPr>
          <a:xfrm>
            <a:off x="6286512" y="5715016"/>
            <a:ext cx="1857388" cy="571504"/>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CO" dirty="0" smtClean="0">
                <a:solidFill>
                  <a:schemeClr val="bg1"/>
                </a:solidFill>
              </a:rPr>
              <a:t>8.BLUMER</a:t>
            </a:r>
            <a:endParaRPr lang="es-CO"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142852"/>
            <a:ext cx="7772400" cy="785818"/>
          </a:xfrm>
        </p:spPr>
        <p:txBody>
          <a:bodyPr/>
          <a:lstStyle/>
          <a:p>
            <a:r>
              <a:rPr lang="es-CO" dirty="0" smtClean="0"/>
              <a:t>PETER WINCH…</a:t>
            </a:r>
            <a:endParaRPr lang="es-CO" dirty="0"/>
          </a:p>
        </p:txBody>
      </p:sp>
      <p:sp>
        <p:nvSpPr>
          <p:cNvPr id="3" name="2 Marcador de contenido"/>
          <p:cNvSpPr>
            <a:spLocks noGrp="1"/>
          </p:cNvSpPr>
          <p:nvPr>
            <p:ph idx="1"/>
          </p:nvPr>
        </p:nvSpPr>
        <p:spPr>
          <a:xfrm>
            <a:off x="857224" y="785794"/>
            <a:ext cx="7772400" cy="6072206"/>
          </a:xfrm>
        </p:spPr>
        <p:txBody>
          <a:bodyPr>
            <a:noAutofit/>
          </a:bodyPr>
          <a:lstStyle/>
          <a:p>
            <a:pPr>
              <a:buNone/>
            </a:pPr>
            <a:r>
              <a:rPr lang="es-CO" sz="2000" u="sng" dirty="0" smtClean="0"/>
              <a:t>El lenguaje de la acción:</a:t>
            </a:r>
          </a:p>
          <a:p>
            <a:pPr>
              <a:buFont typeface="Wingdings" pitchFamily="2" charset="2"/>
              <a:buChar char="v"/>
            </a:pPr>
            <a:r>
              <a:rPr lang="es-CO" sz="2000" dirty="0" smtClean="0"/>
              <a:t>La descripción, explicación y comprensión, de una acción humana solo es posible cuando entendemos  la naturaleza de las instituciones que nos permiten identificar esa acción (ej.  política, etc.) y esto significa el entendimiento de las formas de vida y del comportamiento regido por reglas que están involucradas en esa acción.</a:t>
            </a:r>
          </a:p>
          <a:p>
            <a:pPr>
              <a:buFont typeface="Wingdings" pitchFamily="2" charset="2"/>
              <a:buChar char="v"/>
            </a:pPr>
            <a:r>
              <a:rPr lang="es-CO" sz="2000" dirty="0" smtClean="0"/>
              <a:t>El lenguaje, las ideas y los conceptos no pueden separarse de las relaciones sociales.</a:t>
            </a:r>
          </a:p>
          <a:p>
            <a:pPr>
              <a:buFont typeface="Wingdings" pitchFamily="2" charset="2"/>
              <a:buChar char="v"/>
            </a:pPr>
            <a:r>
              <a:rPr lang="es-CO" sz="2000" dirty="0" smtClean="0"/>
              <a:t>Para Winch, la tarea del investigador social es tratar de comprender  la idea o el significado de lo que se esta haciendo o diciendo.</a:t>
            </a:r>
          </a:p>
          <a:p>
            <a:pPr>
              <a:buFont typeface="Wingdings" pitchFamily="2" charset="2"/>
              <a:buChar char="v"/>
            </a:pPr>
            <a:r>
              <a:rPr lang="es-CO" sz="2000" dirty="0" smtClean="0"/>
              <a:t>El significado de las palabras, dice winch, se obtiene a partir de las reglas de comportamiento o de comunicación, reglas que no son de origen personal, sino que se han formado en un contexto social determinado, en una forma de vida.</a:t>
            </a:r>
          </a:p>
          <a:p>
            <a:pPr>
              <a:buFont typeface="Wingdings" pitchFamily="2" charset="2"/>
              <a:buChar char="v"/>
            </a:pPr>
            <a:r>
              <a:rPr lang="es-CO" sz="2000" dirty="0" smtClean="0"/>
              <a:t>La sociología: ciencia de la comprension de las reglas que siguen las acciones de las personas en un contexto de interacción que esta mediado lingüísticamente.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14290"/>
            <a:ext cx="7772400" cy="571504"/>
          </a:xfrm>
        </p:spPr>
        <p:txBody>
          <a:bodyPr>
            <a:normAutofit fontScale="90000"/>
          </a:bodyPr>
          <a:lstStyle/>
          <a:p>
            <a:r>
              <a:rPr lang="es-CO" dirty="0" smtClean="0"/>
              <a:t>GIDDENS…</a:t>
            </a:r>
            <a:endParaRPr lang="es-CO" dirty="0"/>
          </a:p>
        </p:txBody>
      </p:sp>
      <p:sp>
        <p:nvSpPr>
          <p:cNvPr id="3" name="2 Marcador de contenido"/>
          <p:cNvSpPr>
            <a:spLocks noGrp="1"/>
          </p:cNvSpPr>
          <p:nvPr>
            <p:ph idx="1"/>
          </p:nvPr>
        </p:nvSpPr>
        <p:spPr>
          <a:xfrm>
            <a:off x="571472" y="714356"/>
            <a:ext cx="8358246" cy="6143644"/>
          </a:xfrm>
        </p:spPr>
        <p:txBody>
          <a:bodyPr>
            <a:noAutofit/>
          </a:bodyPr>
          <a:lstStyle/>
          <a:p>
            <a:pPr>
              <a:buNone/>
            </a:pPr>
            <a:r>
              <a:rPr lang="es-CO" sz="2000" u="sng" dirty="0" smtClean="0"/>
              <a:t>La doble hermenéutica:</a:t>
            </a:r>
          </a:p>
          <a:p>
            <a:pPr>
              <a:buNone/>
            </a:pPr>
            <a:r>
              <a:rPr lang="es-CO" sz="2000" dirty="0" smtClean="0"/>
              <a:t>En 1967, publica un libro: “las nuevas reglas del método  sociológico”. En este libro el autor hace un análisis critico de las teorías sociológicas de Comte., Marx, Dilthey, Weber, Schutz, Wittgenstein, Winch y otro.</a:t>
            </a:r>
          </a:p>
          <a:p>
            <a:pPr>
              <a:buNone/>
            </a:pPr>
            <a:r>
              <a:rPr lang="es-CO" sz="2000" dirty="0" smtClean="0"/>
              <a:t>Nuevas reglas del método sociológico destinadas a ejemplificar sus diferencias respecto del famoso manifiesto sociológico que Durkheim emitió hace ochenta años.</a:t>
            </a:r>
          </a:p>
          <a:p>
            <a:pPr marL="582930" indent="-514350">
              <a:buAutoNum type="arabicPeriod"/>
            </a:pPr>
            <a:r>
              <a:rPr lang="es-CO" sz="2000" dirty="0" smtClean="0"/>
              <a:t>Sociología  : sujeto – acciones, no los objetos.</a:t>
            </a:r>
          </a:p>
          <a:p>
            <a:pPr marL="582930" indent="-514350">
              <a:buAutoNum type="arabicPeriod"/>
            </a:pPr>
            <a:r>
              <a:rPr lang="es-CO" sz="2000" dirty="0" smtClean="0"/>
              <a:t>2.produccion y reproducción de la sociedad, realización inteligente.</a:t>
            </a:r>
          </a:p>
          <a:p>
            <a:pPr marL="582930" indent="-514350">
              <a:buAutoNum type="arabicPeriod"/>
            </a:pPr>
            <a:r>
              <a:rPr lang="es-CO" sz="2000" dirty="0" smtClean="0"/>
              <a:t> el dominio de la actividad humana es limitado.</a:t>
            </a:r>
          </a:p>
          <a:p>
            <a:pPr marL="582930" indent="-514350">
              <a:buAutoNum type="arabicPeriod"/>
            </a:pPr>
            <a:r>
              <a:rPr lang="es-CO" sz="2000" dirty="0" smtClean="0"/>
              <a:t>El observador sociológico no puede hacer asequible la vida social como un fenómeno. </a:t>
            </a:r>
          </a:p>
          <a:p>
            <a:pPr marL="582930" indent="-514350">
              <a:buAutoNum type="arabicPeriod"/>
            </a:pPr>
            <a:r>
              <a:rPr lang="es-CO" sz="2000" dirty="0" smtClean="0"/>
              <a:t> inmersion,para formular caracterizaciones.</a:t>
            </a:r>
          </a:p>
          <a:p>
            <a:pPr marL="582930" indent="-514350">
              <a:buAutoNum type="arabicPeriod"/>
            </a:pPr>
            <a:r>
              <a:rPr lang="es-CO" sz="2000" dirty="0" smtClean="0"/>
              <a:t>Los conceptos sociológicos obedecen a una doble hermenéutica: sociología se ocupa de un universo, que ya esta constituido. La sociología los reinterpreta dentro de sus esquemas teóricos, mediante el lenguaje corriente y técnico. </a:t>
            </a:r>
          </a:p>
          <a:p>
            <a:pPr>
              <a:buNone/>
            </a:pPr>
            <a:r>
              <a:rPr lang="es-CO" sz="2000" dirty="0" smtClean="0"/>
              <a:t> </a:t>
            </a:r>
            <a:endParaRPr lang="es-CO"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BLUMER…</a:t>
            </a:r>
            <a:endParaRPr lang="es-CO" dirty="0"/>
          </a:p>
        </p:txBody>
      </p:sp>
      <p:sp>
        <p:nvSpPr>
          <p:cNvPr id="3" name="2 Marcador de contenido"/>
          <p:cNvSpPr>
            <a:spLocks noGrp="1"/>
          </p:cNvSpPr>
          <p:nvPr>
            <p:ph idx="1"/>
          </p:nvPr>
        </p:nvSpPr>
        <p:spPr>
          <a:ln>
            <a:noFill/>
          </a:ln>
        </p:spPr>
        <p:txBody>
          <a:bodyPr>
            <a:normAutofit/>
          </a:bodyPr>
          <a:lstStyle/>
          <a:p>
            <a:pPr>
              <a:buNone/>
            </a:pPr>
            <a:r>
              <a:rPr lang="es-CO" u="sng" dirty="0" smtClean="0"/>
              <a:t>La interpretación de la interacción social:</a:t>
            </a:r>
          </a:p>
          <a:p>
            <a:pPr>
              <a:buNone/>
            </a:pPr>
            <a:r>
              <a:rPr lang="es-CO" dirty="0" smtClean="0"/>
              <a:t>Para Herbert Blumer y otros sociólogos norteamericanos la sociología debe estudiar las interpretaciones que los actores que interactúan en una cierta situación le dan a ésta a sus propias conductas y a la conducta de los otros.</a:t>
            </a:r>
          </a:p>
          <a:p>
            <a:pPr>
              <a:buNone/>
            </a:pPr>
            <a:endParaRPr lang="es-CO" dirty="0" smtClean="0"/>
          </a:p>
          <a:p>
            <a:pPr>
              <a:buNone/>
            </a:pPr>
            <a:r>
              <a:rPr lang="es-CO" i="1" dirty="0" smtClean="0"/>
              <a:t>Base de la teoría del interaccionismo simból</a:t>
            </a:r>
            <a:r>
              <a:rPr lang="es-CO" b="1" i="1" dirty="0" smtClean="0"/>
              <a:t>ico</a:t>
            </a:r>
            <a:endParaRPr lang="es-CO" b="1" i="1" dirty="0"/>
          </a:p>
        </p:txBody>
      </p:sp>
      <p:cxnSp>
        <p:nvCxnSpPr>
          <p:cNvPr id="5" name="4 Conector recto de flecha"/>
          <p:cNvCxnSpPr/>
          <p:nvPr/>
        </p:nvCxnSpPr>
        <p:spPr>
          <a:xfrm rot="5400000">
            <a:off x="2893207" y="5393545"/>
            <a:ext cx="785818"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14400" y="357166"/>
            <a:ext cx="7772400" cy="5998394"/>
          </a:xfrm>
        </p:spPr>
        <p:txBody>
          <a:bodyPr/>
          <a:lstStyle/>
          <a:p>
            <a:r>
              <a:rPr lang="es-CO" dirty="0" smtClean="0"/>
              <a:t>la búsqueda de las interpretaciones se logra con la captación, por parte del investigador, de los significados que los actores le dan a las situaciones en </a:t>
            </a:r>
            <a:r>
              <a:rPr lang="en-US" dirty="0" smtClean="0"/>
              <a:t>las cuales viven. </a:t>
            </a:r>
            <a:endParaRPr lang="es-C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214290"/>
            <a:ext cx="7772400" cy="285752"/>
          </a:xfrm>
        </p:spPr>
        <p:txBody>
          <a:bodyPr/>
          <a:lstStyle/>
          <a:p>
            <a:r>
              <a:rPr lang="es-CO" sz="1000" dirty="0" smtClean="0"/>
              <a:t>Síntesis:</a:t>
            </a:r>
            <a:endParaRPr lang="es-CO" sz="1000" dirty="0"/>
          </a:p>
        </p:txBody>
      </p:sp>
      <p:sp>
        <p:nvSpPr>
          <p:cNvPr id="7" name="6 Rectángulo"/>
          <p:cNvSpPr/>
          <p:nvPr/>
        </p:nvSpPr>
        <p:spPr>
          <a:xfrm>
            <a:off x="3000364" y="357166"/>
            <a:ext cx="3714776" cy="42862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COMPRENSION E INTERPRETACION DE LAS CIENCIAS SOCIALES</a:t>
            </a:r>
            <a:endParaRPr lang="es-CO" sz="1000" dirty="0">
              <a:solidFill>
                <a:schemeClr val="bg1"/>
              </a:solidFill>
            </a:endParaRPr>
          </a:p>
        </p:txBody>
      </p:sp>
      <p:sp>
        <p:nvSpPr>
          <p:cNvPr id="8" name="7 Rectángulo"/>
          <p:cNvSpPr/>
          <p:nvPr/>
        </p:nvSpPr>
        <p:spPr>
          <a:xfrm>
            <a:off x="928662" y="1571612"/>
            <a:ext cx="1071570"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DILTHEY</a:t>
            </a:r>
            <a:endParaRPr lang="es-CO" sz="1000" dirty="0">
              <a:solidFill>
                <a:schemeClr val="bg1"/>
              </a:solidFill>
            </a:endParaRPr>
          </a:p>
        </p:txBody>
      </p:sp>
      <p:sp>
        <p:nvSpPr>
          <p:cNvPr id="9" name="8 Rectángulo"/>
          <p:cNvSpPr/>
          <p:nvPr/>
        </p:nvSpPr>
        <p:spPr>
          <a:xfrm>
            <a:off x="714348" y="2285992"/>
            <a:ext cx="1500198" cy="64294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Ciencias del espíritu</a:t>
            </a:r>
            <a:endParaRPr lang="es-CO" sz="1000" dirty="0">
              <a:solidFill>
                <a:schemeClr val="bg1"/>
              </a:solidFill>
            </a:endParaRPr>
          </a:p>
        </p:txBody>
      </p:sp>
      <p:sp>
        <p:nvSpPr>
          <p:cNvPr id="10" name="9 Rectángulo"/>
          <p:cNvSpPr/>
          <p:nvPr/>
        </p:nvSpPr>
        <p:spPr>
          <a:xfrm>
            <a:off x="642910" y="3429000"/>
            <a:ext cx="1643074" cy="78581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Históricas y otras disciplinas</a:t>
            </a:r>
            <a:endParaRPr lang="es-CO" sz="1000" dirty="0">
              <a:solidFill>
                <a:schemeClr val="bg1"/>
              </a:solidFill>
            </a:endParaRPr>
          </a:p>
        </p:txBody>
      </p:sp>
      <p:sp>
        <p:nvSpPr>
          <p:cNvPr id="11" name="10 Rectángulo"/>
          <p:cNvSpPr/>
          <p:nvPr/>
        </p:nvSpPr>
        <p:spPr>
          <a:xfrm>
            <a:off x="928662" y="4786322"/>
            <a:ext cx="1143008" cy="35719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comprender</a:t>
            </a:r>
            <a:endParaRPr lang="es-CO" sz="1000" dirty="0">
              <a:solidFill>
                <a:schemeClr val="bg1"/>
              </a:solidFill>
            </a:endParaRPr>
          </a:p>
        </p:txBody>
      </p:sp>
      <p:sp>
        <p:nvSpPr>
          <p:cNvPr id="13" name="12 Rectángulo"/>
          <p:cNvSpPr/>
          <p:nvPr/>
        </p:nvSpPr>
        <p:spPr>
          <a:xfrm>
            <a:off x="2928926" y="1571612"/>
            <a:ext cx="1785950"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RICKERT</a:t>
            </a:r>
            <a:endParaRPr lang="es-CO" sz="1000" dirty="0">
              <a:solidFill>
                <a:schemeClr val="bg1"/>
              </a:solidFill>
            </a:endParaRPr>
          </a:p>
        </p:txBody>
      </p:sp>
      <p:sp>
        <p:nvSpPr>
          <p:cNvPr id="14" name="13 Rectángulo"/>
          <p:cNvSpPr/>
          <p:nvPr/>
        </p:nvSpPr>
        <p:spPr>
          <a:xfrm>
            <a:off x="3286116" y="2285992"/>
            <a:ext cx="1000132"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ciencia</a:t>
            </a:r>
            <a:endParaRPr lang="es-CO" sz="1000" dirty="0">
              <a:solidFill>
                <a:schemeClr val="bg1"/>
              </a:solidFill>
            </a:endParaRPr>
          </a:p>
        </p:txBody>
      </p:sp>
      <p:sp>
        <p:nvSpPr>
          <p:cNvPr id="15" name="14 Rectángulo"/>
          <p:cNvSpPr/>
          <p:nvPr/>
        </p:nvSpPr>
        <p:spPr>
          <a:xfrm>
            <a:off x="2786050" y="2928934"/>
            <a:ext cx="928694"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natural</a:t>
            </a:r>
            <a:endParaRPr lang="es-CO" sz="1000" dirty="0">
              <a:solidFill>
                <a:schemeClr val="bg1"/>
              </a:solidFill>
            </a:endParaRPr>
          </a:p>
        </p:txBody>
      </p:sp>
      <p:sp>
        <p:nvSpPr>
          <p:cNvPr id="16" name="15 Rectángulo"/>
          <p:cNvSpPr/>
          <p:nvPr/>
        </p:nvSpPr>
        <p:spPr>
          <a:xfrm>
            <a:off x="4000496" y="2928934"/>
            <a:ext cx="1000132"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Cultural o histórica</a:t>
            </a:r>
            <a:endParaRPr lang="es-CO" sz="1000" dirty="0">
              <a:solidFill>
                <a:schemeClr val="bg1"/>
              </a:solidFill>
            </a:endParaRPr>
          </a:p>
        </p:txBody>
      </p:sp>
      <p:sp>
        <p:nvSpPr>
          <p:cNvPr id="17" name="16 Rectángulo"/>
          <p:cNvSpPr/>
          <p:nvPr/>
        </p:nvSpPr>
        <p:spPr>
          <a:xfrm>
            <a:off x="2857488" y="3571876"/>
            <a:ext cx="857256" cy="21431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generaliza</a:t>
            </a:r>
            <a:endParaRPr lang="es-CO" sz="1000" dirty="0">
              <a:solidFill>
                <a:schemeClr val="bg1"/>
              </a:solidFill>
            </a:endParaRPr>
          </a:p>
        </p:txBody>
      </p:sp>
      <p:sp>
        <p:nvSpPr>
          <p:cNvPr id="18" name="17 Rectángulo"/>
          <p:cNvSpPr/>
          <p:nvPr/>
        </p:nvSpPr>
        <p:spPr>
          <a:xfrm>
            <a:off x="4000496" y="3571876"/>
            <a:ext cx="1000132" cy="21431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individualiza</a:t>
            </a:r>
            <a:endParaRPr lang="es-CO" sz="1000" dirty="0">
              <a:solidFill>
                <a:schemeClr val="bg1"/>
              </a:solidFill>
            </a:endParaRPr>
          </a:p>
        </p:txBody>
      </p:sp>
      <p:sp>
        <p:nvSpPr>
          <p:cNvPr id="19" name="18 Rectángulo"/>
          <p:cNvSpPr/>
          <p:nvPr/>
        </p:nvSpPr>
        <p:spPr>
          <a:xfrm>
            <a:off x="2857488" y="4214818"/>
            <a:ext cx="857256" cy="42862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Leyes naturales</a:t>
            </a:r>
            <a:endParaRPr lang="es-CO" sz="1000" dirty="0">
              <a:solidFill>
                <a:schemeClr val="bg1"/>
              </a:solidFill>
            </a:endParaRPr>
          </a:p>
        </p:txBody>
      </p:sp>
      <p:sp>
        <p:nvSpPr>
          <p:cNvPr id="20" name="19 Rectángulo"/>
          <p:cNvSpPr/>
          <p:nvPr/>
        </p:nvSpPr>
        <p:spPr>
          <a:xfrm>
            <a:off x="4000496" y="4214818"/>
            <a:ext cx="1000132" cy="42862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Búsqueda de singularidades</a:t>
            </a:r>
            <a:endParaRPr lang="es-CO" sz="1000" dirty="0">
              <a:solidFill>
                <a:schemeClr val="bg1"/>
              </a:solidFill>
            </a:endParaRPr>
          </a:p>
        </p:txBody>
      </p:sp>
      <p:cxnSp>
        <p:nvCxnSpPr>
          <p:cNvPr id="22" name="21 Conector recto de flecha"/>
          <p:cNvCxnSpPr>
            <a:stCxn id="8" idx="2"/>
            <a:endCxn id="9" idx="0"/>
          </p:cNvCxnSpPr>
          <p:nvPr/>
        </p:nvCxnSpPr>
        <p:spPr>
          <a:xfrm rot="5400000">
            <a:off x="1250133" y="2071678"/>
            <a:ext cx="428628"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a:stCxn id="9" idx="2"/>
            <a:endCxn id="10" idx="0"/>
          </p:cNvCxnSpPr>
          <p:nvPr/>
        </p:nvCxnSpPr>
        <p:spPr>
          <a:xfrm rot="5400000">
            <a:off x="1214414" y="3178967"/>
            <a:ext cx="500066"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a:stCxn id="10" idx="2"/>
            <a:endCxn id="11" idx="0"/>
          </p:cNvCxnSpPr>
          <p:nvPr/>
        </p:nvCxnSpPr>
        <p:spPr>
          <a:xfrm rot="16200000" flipH="1">
            <a:off x="1196554" y="4482710"/>
            <a:ext cx="571504"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stCxn id="13" idx="2"/>
            <a:endCxn id="14" idx="0"/>
          </p:cNvCxnSpPr>
          <p:nvPr/>
        </p:nvCxnSpPr>
        <p:spPr>
          <a:xfrm rot="5400000">
            <a:off x="3589728" y="2053819"/>
            <a:ext cx="428628"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stCxn id="14" idx="2"/>
            <a:endCxn id="15" idx="0"/>
          </p:cNvCxnSpPr>
          <p:nvPr/>
        </p:nvCxnSpPr>
        <p:spPr>
          <a:xfrm rot="5400000">
            <a:off x="3339695" y="2482447"/>
            <a:ext cx="357190" cy="535785"/>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stCxn id="14" idx="2"/>
            <a:endCxn id="16" idx="0"/>
          </p:cNvCxnSpPr>
          <p:nvPr/>
        </p:nvCxnSpPr>
        <p:spPr>
          <a:xfrm rot="16200000" flipH="1">
            <a:off x="3964777" y="2393149"/>
            <a:ext cx="357190" cy="714380"/>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a:stCxn id="15" idx="2"/>
            <a:endCxn id="17" idx="0"/>
          </p:cNvCxnSpPr>
          <p:nvPr/>
        </p:nvCxnSpPr>
        <p:spPr>
          <a:xfrm rot="16200000" flipH="1">
            <a:off x="3089661" y="3375421"/>
            <a:ext cx="357190"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a:endCxn id="19" idx="0"/>
          </p:cNvCxnSpPr>
          <p:nvPr/>
        </p:nvCxnSpPr>
        <p:spPr>
          <a:xfrm rot="5400000">
            <a:off x="3107521" y="4036223"/>
            <a:ext cx="357190"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a:stCxn id="16" idx="2"/>
            <a:endCxn id="18" idx="0"/>
          </p:cNvCxnSpPr>
          <p:nvPr/>
        </p:nvCxnSpPr>
        <p:spPr>
          <a:xfrm rot="5400000">
            <a:off x="4321967" y="3393281"/>
            <a:ext cx="357190"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a:stCxn id="18" idx="2"/>
            <a:endCxn id="20" idx="0"/>
          </p:cNvCxnSpPr>
          <p:nvPr/>
        </p:nvCxnSpPr>
        <p:spPr>
          <a:xfrm rot="5400000">
            <a:off x="4286248" y="4000504"/>
            <a:ext cx="428628"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45 Conector recto de flecha"/>
          <p:cNvCxnSpPr>
            <a:stCxn id="7" idx="2"/>
            <a:endCxn id="8" idx="0"/>
          </p:cNvCxnSpPr>
          <p:nvPr/>
        </p:nvCxnSpPr>
        <p:spPr>
          <a:xfrm rot="5400000">
            <a:off x="2768191" y="-517949"/>
            <a:ext cx="785818" cy="3393305"/>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47 Conector recto de flecha"/>
          <p:cNvCxnSpPr>
            <a:stCxn id="7" idx="2"/>
            <a:endCxn id="13" idx="0"/>
          </p:cNvCxnSpPr>
          <p:nvPr/>
        </p:nvCxnSpPr>
        <p:spPr>
          <a:xfrm rot="5400000">
            <a:off x="3946918" y="660778"/>
            <a:ext cx="785818" cy="1035851"/>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48 Rectángulo"/>
          <p:cNvSpPr/>
          <p:nvPr/>
        </p:nvSpPr>
        <p:spPr>
          <a:xfrm>
            <a:off x="6357950" y="1571612"/>
            <a:ext cx="1928826" cy="28575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MAX WEBER</a:t>
            </a:r>
            <a:endParaRPr lang="es-CO" sz="1000" dirty="0">
              <a:solidFill>
                <a:schemeClr val="bg1"/>
              </a:solidFill>
            </a:endParaRPr>
          </a:p>
        </p:txBody>
      </p:sp>
      <p:sp>
        <p:nvSpPr>
          <p:cNvPr id="50" name="49 Rectángulo"/>
          <p:cNvSpPr/>
          <p:nvPr/>
        </p:nvSpPr>
        <p:spPr>
          <a:xfrm>
            <a:off x="6072198" y="2143116"/>
            <a:ext cx="2571768"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Los tipos ideales</a:t>
            </a:r>
            <a:endParaRPr lang="es-CO" sz="1000" dirty="0">
              <a:solidFill>
                <a:schemeClr val="bg1"/>
              </a:solidFill>
            </a:endParaRPr>
          </a:p>
        </p:txBody>
      </p:sp>
      <p:sp>
        <p:nvSpPr>
          <p:cNvPr id="52" name="51 Rectángulo"/>
          <p:cNvSpPr/>
          <p:nvPr/>
        </p:nvSpPr>
        <p:spPr>
          <a:xfrm>
            <a:off x="5286380" y="2714620"/>
            <a:ext cx="714380"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histórico</a:t>
            </a:r>
            <a:endParaRPr lang="es-CO" sz="1000" dirty="0">
              <a:solidFill>
                <a:schemeClr val="bg1"/>
              </a:solidFill>
            </a:endParaRPr>
          </a:p>
        </p:txBody>
      </p:sp>
      <p:sp>
        <p:nvSpPr>
          <p:cNvPr id="53" name="52 Rectángulo"/>
          <p:cNvSpPr/>
          <p:nvPr/>
        </p:nvSpPr>
        <p:spPr>
          <a:xfrm>
            <a:off x="6286512" y="2714620"/>
            <a:ext cx="857256"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Sociología general</a:t>
            </a:r>
            <a:endParaRPr lang="es-CO" sz="1000" dirty="0">
              <a:solidFill>
                <a:schemeClr val="bg1"/>
              </a:solidFill>
            </a:endParaRPr>
          </a:p>
        </p:txBody>
      </p:sp>
      <p:sp>
        <p:nvSpPr>
          <p:cNvPr id="55" name="54 Rectángulo"/>
          <p:cNvSpPr/>
          <p:nvPr/>
        </p:nvSpPr>
        <p:spPr>
          <a:xfrm>
            <a:off x="7286644" y="2714620"/>
            <a:ext cx="714380"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Acción social</a:t>
            </a:r>
            <a:endParaRPr lang="es-CO" sz="1000" dirty="0">
              <a:solidFill>
                <a:schemeClr val="bg1"/>
              </a:solidFill>
            </a:endParaRPr>
          </a:p>
        </p:txBody>
      </p:sp>
      <p:sp>
        <p:nvSpPr>
          <p:cNvPr id="56" name="55 Rectángulo"/>
          <p:cNvSpPr/>
          <p:nvPr/>
        </p:nvSpPr>
        <p:spPr>
          <a:xfrm>
            <a:off x="8143900" y="2714620"/>
            <a:ext cx="857256"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estructural</a:t>
            </a:r>
            <a:endParaRPr lang="es-CO" sz="1000" dirty="0">
              <a:solidFill>
                <a:schemeClr val="bg1"/>
              </a:solidFill>
            </a:endParaRPr>
          </a:p>
        </p:txBody>
      </p:sp>
      <p:cxnSp>
        <p:nvCxnSpPr>
          <p:cNvPr id="60" name="59 Conector recto de flecha"/>
          <p:cNvCxnSpPr>
            <a:stCxn id="7" idx="2"/>
            <a:endCxn id="49" idx="0"/>
          </p:cNvCxnSpPr>
          <p:nvPr/>
        </p:nvCxnSpPr>
        <p:spPr>
          <a:xfrm rot="16200000" flipH="1">
            <a:off x="5697148" y="-53603"/>
            <a:ext cx="785818" cy="2464611"/>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a:stCxn id="49" idx="2"/>
            <a:endCxn id="50" idx="0"/>
          </p:cNvCxnSpPr>
          <p:nvPr/>
        </p:nvCxnSpPr>
        <p:spPr>
          <a:xfrm rot="16200000" flipH="1">
            <a:off x="7197346" y="1982380"/>
            <a:ext cx="285752"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63 Conector recto de flecha"/>
          <p:cNvCxnSpPr>
            <a:stCxn id="50" idx="2"/>
            <a:endCxn id="52" idx="0"/>
          </p:cNvCxnSpPr>
          <p:nvPr/>
        </p:nvCxnSpPr>
        <p:spPr>
          <a:xfrm rot="5400000">
            <a:off x="6357950" y="1714488"/>
            <a:ext cx="285752" cy="1714512"/>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6" name="65 Conector recto de flecha"/>
          <p:cNvCxnSpPr>
            <a:stCxn id="50" idx="2"/>
          </p:cNvCxnSpPr>
          <p:nvPr/>
        </p:nvCxnSpPr>
        <p:spPr>
          <a:xfrm rot="5400000">
            <a:off x="6893735" y="2178835"/>
            <a:ext cx="214314" cy="714380"/>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67 Conector recto de flecha"/>
          <p:cNvCxnSpPr>
            <a:stCxn id="50" idx="2"/>
            <a:endCxn id="55" idx="0"/>
          </p:cNvCxnSpPr>
          <p:nvPr/>
        </p:nvCxnSpPr>
        <p:spPr>
          <a:xfrm rot="16200000" flipH="1">
            <a:off x="7358082" y="2428868"/>
            <a:ext cx="285752" cy="285752"/>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69 Conector recto de flecha"/>
          <p:cNvCxnSpPr>
            <a:stCxn id="50" idx="2"/>
            <a:endCxn id="56" idx="0"/>
          </p:cNvCxnSpPr>
          <p:nvPr/>
        </p:nvCxnSpPr>
        <p:spPr>
          <a:xfrm rot="16200000" flipH="1">
            <a:off x="7822429" y="1964521"/>
            <a:ext cx="285752" cy="1214446"/>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73 Conector recto de flecha"/>
          <p:cNvCxnSpPr>
            <a:stCxn id="52" idx="2"/>
          </p:cNvCxnSpPr>
          <p:nvPr/>
        </p:nvCxnSpPr>
        <p:spPr>
          <a:xfrm rot="16200000" flipH="1">
            <a:off x="6107917" y="2536025"/>
            <a:ext cx="642942" cy="1571636"/>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6" name="75 Conector recto de flecha"/>
          <p:cNvCxnSpPr>
            <a:stCxn id="56" idx="2"/>
          </p:cNvCxnSpPr>
          <p:nvPr/>
        </p:nvCxnSpPr>
        <p:spPr>
          <a:xfrm rot="5400000">
            <a:off x="7536677" y="2607463"/>
            <a:ext cx="642942" cy="1428760"/>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7" name="76 Rectángulo"/>
          <p:cNvSpPr/>
          <p:nvPr/>
        </p:nvSpPr>
        <p:spPr>
          <a:xfrm>
            <a:off x="6643702" y="3714752"/>
            <a:ext cx="1071570" cy="21431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SUJETO</a:t>
            </a:r>
            <a:endParaRPr lang="es-CO" sz="1000" dirty="0">
              <a:solidFill>
                <a:schemeClr val="bg1"/>
              </a:solidFill>
            </a:endParaRPr>
          </a:p>
        </p:txBody>
      </p:sp>
      <p:sp>
        <p:nvSpPr>
          <p:cNvPr id="78" name="77 Rectángulo"/>
          <p:cNvSpPr/>
          <p:nvPr/>
        </p:nvSpPr>
        <p:spPr>
          <a:xfrm>
            <a:off x="6286512" y="4071942"/>
            <a:ext cx="1857388" cy="21431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Orientación valórica</a:t>
            </a:r>
            <a:endParaRPr lang="es-CO" sz="1000" dirty="0">
              <a:solidFill>
                <a:schemeClr val="bg1"/>
              </a:solidFill>
            </a:endParaRPr>
          </a:p>
        </p:txBody>
      </p:sp>
      <p:sp>
        <p:nvSpPr>
          <p:cNvPr id="80" name="79 Rectángulo"/>
          <p:cNvSpPr/>
          <p:nvPr/>
        </p:nvSpPr>
        <p:spPr>
          <a:xfrm>
            <a:off x="6500826" y="4500570"/>
            <a:ext cx="1500198"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900" dirty="0" smtClean="0">
                <a:solidFill>
                  <a:schemeClr val="bg1"/>
                </a:solidFill>
              </a:rPr>
              <a:t>Evento u objeto cultural</a:t>
            </a:r>
            <a:endParaRPr lang="es-CO" sz="900" dirty="0">
              <a:solidFill>
                <a:schemeClr val="bg1"/>
              </a:solidFill>
            </a:endParaRPr>
          </a:p>
        </p:txBody>
      </p:sp>
      <p:sp>
        <p:nvSpPr>
          <p:cNvPr id="81" name="80 Rectángulo"/>
          <p:cNvSpPr/>
          <p:nvPr/>
        </p:nvSpPr>
        <p:spPr>
          <a:xfrm>
            <a:off x="6929454" y="5000636"/>
            <a:ext cx="857256"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conforman</a:t>
            </a:r>
            <a:endParaRPr lang="es-CO" sz="1000" dirty="0">
              <a:solidFill>
                <a:schemeClr val="bg1"/>
              </a:solidFill>
            </a:endParaRPr>
          </a:p>
        </p:txBody>
      </p:sp>
      <p:sp>
        <p:nvSpPr>
          <p:cNvPr id="82" name="81 Rectángulo"/>
          <p:cNvSpPr/>
          <p:nvPr/>
        </p:nvSpPr>
        <p:spPr>
          <a:xfrm>
            <a:off x="6500826" y="5500702"/>
            <a:ext cx="1785950" cy="71438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Objeto de estudio de las ciencias sociales y culturales</a:t>
            </a:r>
            <a:endParaRPr lang="es-CO" sz="1000" dirty="0">
              <a:solidFill>
                <a:schemeClr val="bg1"/>
              </a:solidFill>
            </a:endParaRPr>
          </a:p>
        </p:txBody>
      </p:sp>
      <p:sp>
        <p:nvSpPr>
          <p:cNvPr id="83" name="82 Rectángulo"/>
          <p:cNvSpPr/>
          <p:nvPr/>
        </p:nvSpPr>
        <p:spPr>
          <a:xfrm>
            <a:off x="6858016" y="6429396"/>
            <a:ext cx="1143008"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Imputación  causal</a:t>
            </a:r>
            <a:endParaRPr lang="es-CO" sz="10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714612" y="357166"/>
            <a:ext cx="4357718" cy="35719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COMPRENSION E INTERPRETACION DE LAS CIENCIAS SOCIALES</a:t>
            </a:r>
            <a:endParaRPr lang="es-CO" sz="1000" dirty="0">
              <a:solidFill>
                <a:schemeClr val="bg1"/>
              </a:solidFill>
            </a:endParaRPr>
          </a:p>
        </p:txBody>
      </p:sp>
      <p:sp>
        <p:nvSpPr>
          <p:cNvPr id="6" name="5 Rectángulo"/>
          <p:cNvSpPr/>
          <p:nvPr/>
        </p:nvSpPr>
        <p:spPr>
          <a:xfrm>
            <a:off x="642910" y="1357298"/>
            <a:ext cx="1000132"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SCHUTZ</a:t>
            </a:r>
            <a:endParaRPr lang="es-CO" sz="1000" dirty="0">
              <a:solidFill>
                <a:schemeClr val="bg1"/>
              </a:solidFill>
            </a:endParaRPr>
          </a:p>
        </p:txBody>
      </p:sp>
      <p:sp>
        <p:nvSpPr>
          <p:cNvPr id="7" name="6 Rectángulo"/>
          <p:cNvSpPr/>
          <p:nvPr/>
        </p:nvSpPr>
        <p:spPr>
          <a:xfrm>
            <a:off x="500034" y="1857364"/>
            <a:ext cx="1214446" cy="5715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Las bases  fenomenológicas de las ciencias sociales</a:t>
            </a:r>
            <a:endParaRPr lang="es-CO" sz="1000" dirty="0">
              <a:solidFill>
                <a:schemeClr val="bg1"/>
              </a:solidFill>
            </a:endParaRPr>
          </a:p>
        </p:txBody>
      </p:sp>
      <p:sp>
        <p:nvSpPr>
          <p:cNvPr id="8" name="7 Rectángulo"/>
          <p:cNvSpPr/>
          <p:nvPr/>
        </p:nvSpPr>
        <p:spPr>
          <a:xfrm>
            <a:off x="571472" y="2643182"/>
            <a:ext cx="1143008" cy="35719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Sociología fenomenológica</a:t>
            </a:r>
            <a:endParaRPr lang="es-CO" sz="1000" dirty="0">
              <a:solidFill>
                <a:schemeClr val="bg1"/>
              </a:solidFill>
            </a:endParaRPr>
          </a:p>
        </p:txBody>
      </p:sp>
      <p:sp>
        <p:nvSpPr>
          <p:cNvPr id="9" name="8 Rectángulo"/>
          <p:cNvSpPr/>
          <p:nvPr/>
        </p:nvSpPr>
        <p:spPr>
          <a:xfrm>
            <a:off x="500034" y="3143248"/>
            <a:ext cx="1214446" cy="50006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Fenómeno de la intersubjetividad</a:t>
            </a:r>
            <a:endParaRPr lang="es-CO" sz="1000" dirty="0">
              <a:solidFill>
                <a:schemeClr val="bg1"/>
              </a:solidFill>
            </a:endParaRPr>
          </a:p>
        </p:txBody>
      </p:sp>
      <p:sp>
        <p:nvSpPr>
          <p:cNvPr id="10" name="9 Rectángulo"/>
          <p:cNvSpPr/>
          <p:nvPr/>
        </p:nvSpPr>
        <p:spPr>
          <a:xfrm>
            <a:off x="714348" y="3857628"/>
            <a:ext cx="857256" cy="35719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En el mundo social</a:t>
            </a:r>
            <a:endParaRPr lang="es-CO" sz="1000" dirty="0">
              <a:solidFill>
                <a:schemeClr val="bg1"/>
              </a:solidFill>
            </a:endParaRPr>
          </a:p>
        </p:txBody>
      </p:sp>
      <p:sp>
        <p:nvSpPr>
          <p:cNvPr id="11" name="10 Rectángulo"/>
          <p:cNvSpPr/>
          <p:nvPr/>
        </p:nvSpPr>
        <p:spPr>
          <a:xfrm>
            <a:off x="571472" y="4429132"/>
            <a:ext cx="1143008" cy="5715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Tipificaciones que permiten , socialización verbal</a:t>
            </a:r>
            <a:endParaRPr lang="es-CO" sz="1000" dirty="0">
              <a:solidFill>
                <a:schemeClr val="bg1"/>
              </a:solidFill>
            </a:endParaRPr>
          </a:p>
        </p:txBody>
      </p:sp>
      <p:sp>
        <p:nvSpPr>
          <p:cNvPr id="12" name="11 Rectángulo"/>
          <p:cNvSpPr/>
          <p:nvPr/>
        </p:nvSpPr>
        <p:spPr>
          <a:xfrm>
            <a:off x="714348" y="5214950"/>
            <a:ext cx="857256" cy="42862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Mundo de la vida</a:t>
            </a:r>
            <a:endParaRPr lang="es-CO" sz="1000" dirty="0">
              <a:solidFill>
                <a:schemeClr val="bg1"/>
              </a:solidFill>
            </a:endParaRPr>
          </a:p>
        </p:txBody>
      </p:sp>
      <p:sp>
        <p:nvSpPr>
          <p:cNvPr id="13" name="12 Rectángulo"/>
          <p:cNvSpPr/>
          <p:nvPr/>
        </p:nvSpPr>
        <p:spPr>
          <a:xfrm>
            <a:off x="642910" y="5857892"/>
            <a:ext cx="1000132" cy="50006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Limita nuestras acciones</a:t>
            </a:r>
            <a:endParaRPr lang="es-CO" sz="1000" dirty="0">
              <a:solidFill>
                <a:schemeClr val="bg1"/>
              </a:solidFill>
            </a:endParaRPr>
          </a:p>
        </p:txBody>
      </p:sp>
      <p:sp>
        <p:nvSpPr>
          <p:cNvPr id="14" name="13 Rectángulo"/>
          <p:cNvSpPr/>
          <p:nvPr/>
        </p:nvSpPr>
        <p:spPr>
          <a:xfrm>
            <a:off x="2357422" y="1357298"/>
            <a:ext cx="1143008" cy="35719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GOLDMANN</a:t>
            </a:r>
            <a:endParaRPr lang="es-CO" sz="1000" dirty="0">
              <a:solidFill>
                <a:schemeClr val="bg1"/>
              </a:solidFill>
            </a:endParaRPr>
          </a:p>
        </p:txBody>
      </p:sp>
      <p:sp>
        <p:nvSpPr>
          <p:cNvPr id="15" name="14 Rectángulo"/>
          <p:cNvSpPr/>
          <p:nvPr/>
        </p:nvSpPr>
        <p:spPr>
          <a:xfrm>
            <a:off x="3929058" y="1357298"/>
            <a:ext cx="1143008" cy="35719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PETER WINCH</a:t>
            </a:r>
            <a:endParaRPr lang="es-CO" sz="1000" dirty="0">
              <a:solidFill>
                <a:schemeClr val="bg1"/>
              </a:solidFill>
            </a:endParaRPr>
          </a:p>
        </p:txBody>
      </p:sp>
      <p:sp>
        <p:nvSpPr>
          <p:cNvPr id="16" name="15 Rectángulo"/>
          <p:cNvSpPr/>
          <p:nvPr/>
        </p:nvSpPr>
        <p:spPr>
          <a:xfrm>
            <a:off x="4000496" y="1857364"/>
            <a:ext cx="928694" cy="42862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Lenguaje de la acción</a:t>
            </a:r>
            <a:endParaRPr lang="es-CO" sz="1000" dirty="0">
              <a:solidFill>
                <a:schemeClr val="bg1"/>
              </a:solidFill>
            </a:endParaRPr>
          </a:p>
        </p:txBody>
      </p:sp>
      <p:sp>
        <p:nvSpPr>
          <p:cNvPr id="17" name="16 Rectángulo"/>
          <p:cNvSpPr/>
          <p:nvPr/>
        </p:nvSpPr>
        <p:spPr>
          <a:xfrm>
            <a:off x="4000496" y="2428868"/>
            <a:ext cx="928694" cy="5715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Acción y significados de las palabras</a:t>
            </a:r>
            <a:endParaRPr lang="es-CO" sz="1000" dirty="0">
              <a:solidFill>
                <a:schemeClr val="bg1"/>
              </a:solidFill>
            </a:endParaRPr>
          </a:p>
        </p:txBody>
      </p:sp>
      <p:sp>
        <p:nvSpPr>
          <p:cNvPr id="18" name="17 Rectángulo"/>
          <p:cNvSpPr/>
          <p:nvPr/>
        </p:nvSpPr>
        <p:spPr>
          <a:xfrm>
            <a:off x="4000496" y="3214686"/>
            <a:ext cx="928694" cy="50006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Naturaleza de las instituciones</a:t>
            </a:r>
            <a:endParaRPr lang="es-CO" sz="1000" dirty="0">
              <a:solidFill>
                <a:schemeClr val="bg1"/>
              </a:solidFill>
            </a:endParaRPr>
          </a:p>
        </p:txBody>
      </p:sp>
      <p:sp>
        <p:nvSpPr>
          <p:cNvPr id="19" name="18 Rectángulo"/>
          <p:cNvSpPr/>
          <p:nvPr/>
        </p:nvSpPr>
        <p:spPr>
          <a:xfrm>
            <a:off x="4000496" y="3929066"/>
            <a:ext cx="1000132" cy="50006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Comprension de lo que se hace y dice</a:t>
            </a:r>
            <a:endParaRPr lang="es-CO" sz="1000" dirty="0">
              <a:solidFill>
                <a:schemeClr val="bg1"/>
              </a:solidFill>
            </a:endParaRPr>
          </a:p>
        </p:txBody>
      </p:sp>
      <p:sp>
        <p:nvSpPr>
          <p:cNvPr id="20" name="19 Rectángulo"/>
          <p:cNvSpPr/>
          <p:nvPr/>
        </p:nvSpPr>
        <p:spPr>
          <a:xfrm>
            <a:off x="4071934" y="4572008"/>
            <a:ext cx="857256" cy="21431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Es entonces</a:t>
            </a:r>
            <a:endParaRPr lang="es-CO" sz="1000" dirty="0">
              <a:solidFill>
                <a:schemeClr val="bg1"/>
              </a:solidFill>
            </a:endParaRPr>
          </a:p>
        </p:txBody>
      </p:sp>
      <p:sp>
        <p:nvSpPr>
          <p:cNvPr id="21" name="20 Rectángulo"/>
          <p:cNvSpPr/>
          <p:nvPr/>
        </p:nvSpPr>
        <p:spPr>
          <a:xfrm>
            <a:off x="4071934" y="4857760"/>
            <a:ext cx="1000132" cy="42862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Tarea del investigador social</a:t>
            </a:r>
            <a:endParaRPr lang="es-CO" sz="1000" dirty="0">
              <a:solidFill>
                <a:schemeClr val="bg1"/>
              </a:solidFill>
            </a:endParaRPr>
          </a:p>
        </p:txBody>
      </p:sp>
      <p:sp>
        <p:nvSpPr>
          <p:cNvPr id="22" name="21 Rectángulo"/>
          <p:cNvSpPr/>
          <p:nvPr/>
        </p:nvSpPr>
        <p:spPr>
          <a:xfrm>
            <a:off x="4071934" y="5643578"/>
            <a:ext cx="1071570" cy="14287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sociología</a:t>
            </a:r>
            <a:endParaRPr lang="es-CO" sz="1000" dirty="0">
              <a:solidFill>
                <a:schemeClr val="bg1"/>
              </a:solidFill>
            </a:endParaRPr>
          </a:p>
        </p:txBody>
      </p:sp>
      <p:sp>
        <p:nvSpPr>
          <p:cNvPr id="23" name="22 Rectángulo"/>
          <p:cNvSpPr/>
          <p:nvPr/>
        </p:nvSpPr>
        <p:spPr>
          <a:xfrm>
            <a:off x="4000496" y="6000768"/>
            <a:ext cx="1000132"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Comprende, interacción</a:t>
            </a:r>
            <a:endParaRPr lang="es-CO" sz="1000" dirty="0">
              <a:solidFill>
                <a:schemeClr val="bg1"/>
              </a:solidFill>
            </a:endParaRPr>
          </a:p>
        </p:txBody>
      </p:sp>
      <p:sp>
        <p:nvSpPr>
          <p:cNvPr id="24" name="23 Rectángulo"/>
          <p:cNvSpPr/>
          <p:nvPr/>
        </p:nvSpPr>
        <p:spPr>
          <a:xfrm>
            <a:off x="3786182" y="6357958"/>
            <a:ext cx="1428760" cy="35716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Mediado lingüísticamente</a:t>
            </a:r>
            <a:endParaRPr lang="es-CO" sz="1000" dirty="0">
              <a:solidFill>
                <a:schemeClr val="bg1"/>
              </a:solidFill>
            </a:endParaRPr>
          </a:p>
        </p:txBody>
      </p:sp>
      <p:sp>
        <p:nvSpPr>
          <p:cNvPr id="25" name="24 Rectángulo"/>
          <p:cNvSpPr/>
          <p:nvPr/>
        </p:nvSpPr>
        <p:spPr>
          <a:xfrm>
            <a:off x="5572132" y="1357298"/>
            <a:ext cx="1214446" cy="35719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GIDDENS</a:t>
            </a:r>
            <a:endParaRPr lang="es-CO" sz="1000" dirty="0">
              <a:solidFill>
                <a:schemeClr val="bg1"/>
              </a:solidFill>
            </a:endParaRPr>
          </a:p>
        </p:txBody>
      </p:sp>
      <p:sp>
        <p:nvSpPr>
          <p:cNvPr id="26" name="25 Rectángulo"/>
          <p:cNvSpPr/>
          <p:nvPr/>
        </p:nvSpPr>
        <p:spPr>
          <a:xfrm>
            <a:off x="7286644" y="1357298"/>
            <a:ext cx="1357322" cy="35719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BLUMER</a:t>
            </a:r>
            <a:endParaRPr lang="es-CO" sz="1000" dirty="0">
              <a:solidFill>
                <a:schemeClr val="bg1"/>
              </a:solidFill>
            </a:endParaRPr>
          </a:p>
        </p:txBody>
      </p:sp>
      <p:sp>
        <p:nvSpPr>
          <p:cNvPr id="27" name="26 Rectángulo"/>
          <p:cNvSpPr/>
          <p:nvPr/>
        </p:nvSpPr>
        <p:spPr>
          <a:xfrm>
            <a:off x="7286644" y="1928802"/>
            <a:ext cx="1357322" cy="42862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La interpretación de la  interacción social</a:t>
            </a:r>
            <a:endParaRPr lang="es-CO" sz="1000" dirty="0">
              <a:solidFill>
                <a:schemeClr val="bg1"/>
              </a:solidFill>
            </a:endParaRPr>
          </a:p>
        </p:txBody>
      </p:sp>
      <p:sp>
        <p:nvSpPr>
          <p:cNvPr id="28" name="27 Rectángulo"/>
          <p:cNvSpPr/>
          <p:nvPr/>
        </p:nvSpPr>
        <p:spPr>
          <a:xfrm>
            <a:off x="7358082" y="2571744"/>
            <a:ext cx="1357322" cy="35719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Interaccionismo simbólico</a:t>
            </a:r>
            <a:endParaRPr lang="es-CO" sz="1000" dirty="0">
              <a:solidFill>
                <a:schemeClr val="bg1"/>
              </a:solidFill>
            </a:endParaRPr>
          </a:p>
        </p:txBody>
      </p:sp>
      <p:sp>
        <p:nvSpPr>
          <p:cNvPr id="29" name="28 Rectángulo"/>
          <p:cNvSpPr/>
          <p:nvPr/>
        </p:nvSpPr>
        <p:spPr>
          <a:xfrm>
            <a:off x="7429520" y="3214686"/>
            <a:ext cx="1285884"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Trabajo del investigador</a:t>
            </a:r>
            <a:endParaRPr lang="es-CO" sz="1000" dirty="0">
              <a:solidFill>
                <a:schemeClr val="bg1"/>
              </a:solidFill>
            </a:endParaRPr>
          </a:p>
        </p:txBody>
      </p:sp>
      <p:sp>
        <p:nvSpPr>
          <p:cNvPr id="30" name="29 Rectángulo"/>
          <p:cNvSpPr/>
          <p:nvPr/>
        </p:nvSpPr>
        <p:spPr>
          <a:xfrm>
            <a:off x="7643834" y="3786190"/>
            <a:ext cx="1000132" cy="21431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Captación de..</a:t>
            </a:r>
            <a:endParaRPr lang="es-CO" sz="1000" dirty="0">
              <a:solidFill>
                <a:schemeClr val="bg1"/>
              </a:solidFill>
            </a:endParaRPr>
          </a:p>
        </p:txBody>
      </p:sp>
      <p:sp>
        <p:nvSpPr>
          <p:cNvPr id="31" name="30 Rectángulo"/>
          <p:cNvSpPr/>
          <p:nvPr/>
        </p:nvSpPr>
        <p:spPr>
          <a:xfrm>
            <a:off x="7500958" y="4286256"/>
            <a:ext cx="1285884" cy="5715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Significados de los actores frente a las situaciones </a:t>
            </a:r>
            <a:endParaRPr lang="es-CO" sz="1000" dirty="0">
              <a:solidFill>
                <a:schemeClr val="bg1"/>
              </a:solidFill>
            </a:endParaRPr>
          </a:p>
        </p:txBody>
      </p:sp>
      <p:cxnSp>
        <p:nvCxnSpPr>
          <p:cNvPr id="33" name="32 Conector recto de flecha"/>
          <p:cNvCxnSpPr>
            <a:stCxn id="4" idx="2"/>
            <a:endCxn id="6" idx="0"/>
          </p:cNvCxnSpPr>
          <p:nvPr/>
        </p:nvCxnSpPr>
        <p:spPr>
          <a:xfrm rot="5400000">
            <a:off x="2696753" y="-839420"/>
            <a:ext cx="642942" cy="3750495"/>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a:stCxn id="4" idx="2"/>
            <a:endCxn id="14" idx="0"/>
          </p:cNvCxnSpPr>
          <p:nvPr/>
        </p:nvCxnSpPr>
        <p:spPr>
          <a:xfrm rot="5400000">
            <a:off x="3589728" y="53555"/>
            <a:ext cx="642942" cy="1964545"/>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a:stCxn id="4" idx="2"/>
            <a:endCxn id="15" idx="0"/>
          </p:cNvCxnSpPr>
          <p:nvPr/>
        </p:nvCxnSpPr>
        <p:spPr>
          <a:xfrm rot="5400000">
            <a:off x="4375546" y="839373"/>
            <a:ext cx="642942" cy="39290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a:stCxn id="4" idx="2"/>
            <a:endCxn id="25" idx="0"/>
          </p:cNvCxnSpPr>
          <p:nvPr/>
        </p:nvCxnSpPr>
        <p:spPr>
          <a:xfrm rot="16200000" flipH="1">
            <a:off x="5214942" y="392885"/>
            <a:ext cx="642942" cy="1285884"/>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stCxn id="4" idx="2"/>
            <a:endCxn id="26" idx="0"/>
          </p:cNvCxnSpPr>
          <p:nvPr/>
        </p:nvCxnSpPr>
        <p:spPr>
          <a:xfrm rot="16200000" flipH="1">
            <a:off x="6107917" y="-500090"/>
            <a:ext cx="642942" cy="3071834"/>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p:nvPr/>
        </p:nvCxnSpPr>
        <p:spPr>
          <a:xfrm rot="5400000">
            <a:off x="1053678" y="1660910"/>
            <a:ext cx="214314"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44 Conector recto de flecha"/>
          <p:cNvCxnSpPr>
            <a:stCxn id="7" idx="2"/>
            <a:endCxn id="8" idx="0"/>
          </p:cNvCxnSpPr>
          <p:nvPr/>
        </p:nvCxnSpPr>
        <p:spPr>
          <a:xfrm rot="16200000" flipH="1">
            <a:off x="1017959" y="2518165"/>
            <a:ext cx="214314"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7" name="46 Conector recto de flecha"/>
          <p:cNvCxnSpPr>
            <a:stCxn id="8" idx="2"/>
            <a:endCxn id="9" idx="0"/>
          </p:cNvCxnSpPr>
          <p:nvPr/>
        </p:nvCxnSpPr>
        <p:spPr>
          <a:xfrm rot="5400000">
            <a:off x="1053679" y="3053951"/>
            <a:ext cx="142876"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48 Conector recto de flecha"/>
          <p:cNvCxnSpPr>
            <a:stCxn id="9" idx="2"/>
            <a:endCxn id="10" idx="0"/>
          </p:cNvCxnSpPr>
          <p:nvPr/>
        </p:nvCxnSpPr>
        <p:spPr>
          <a:xfrm rot="16200000" flipH="1">
            <a:off x="1017959" y="3732611"/>
            <a:ext cx="214314"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a:stCxn id="10" idx="2"/>
            <a:endCxn id="11" idx="0"/>
          </p:cNvCxnSpPr>
          <p:nvPr/>
        </p:nvCxnSpPr>
        <p:spPr>
          <a:xfrm rot="5400000">
            <a:off x="1035819" y="4321975"/>
            <a:ext cx="214314"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52 Conector recto de flecha"/>
          <p:cNvCxnSpPr>
            <a:stCxn id="11" idx="2"/>
            <a:endCxn id="12" idx="0"/>
          </p:cNvCxnSpPr>
          <p:nvPr/>
        </p:nvCxnSpPr>
        <p:spPr>
          <a:xfrm rot="5400000">
            <a:off x="1035819" y="5107793"/>
            <a:ext cx="214314"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5" name="54 Conector recto de flecha"/>
          <p:cNvCxnSpPr>
            <a:stCxn id="12" idx="2"/>
            <a:endCxn id="13" idx="0"/>
          </p:cNvCxnSpPr>
          <p:nvPr/>
        </p:nvCxnSpPr>
        <p:spPr>
          <a:xfrm rot="5400000">
            <a:off x="1035819" y="5750735"/>
            <a:ext cx="214314"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7" name="56 Conector recto de flecha"/>
          <p:cNvCxnSpPr>
            <a:stCxn id="15" idx="2"/>
            <a:endCxn id="16" idx="0"/>
          </p:cNvCxnSpPr>
          <p:nvPr/>
        </p:nvCxnSpPr>
        <p:spPr>
          <a:xfrm rot="5400000">
            <a:off x="4411265" y="1768067"/>
            <a:ext cx="142876"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58 Conector recto de flecha"/>
          <p:cNvCxnSpPr>
            <a:stCxn id="16" idx="2"/>
            <a:endCxn id="17" idx="0"/>
          </p:cNvCxnSpPr>
          <p:nvPr/>
        </p:nvCxnSpPr>
        <p:spPr>
          <a:xfrm rot="5400000">
            <a:off x="4393405" y="2357430"/>
            <a:ext cx="142876"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 name="60 Conector recto de flecha"/>
          <p:cNvCxnSpPr>
            <a:stCxn id="17" idx="2"/>
            <a:endCxn id="18" idx="0"/>
          </p:cNvCxnSpPr>
          <p:nvPr/>
        </p:nvCxnSpPr>
        <p:spPr>
          <a:xfrm rot="5400000">
            <a:off x="4357686" y="3107529"/>
            <a:ext cx="214314"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3" name="62 Conector recto de flecha"/>
          <p:cNvCxnSpPr>
            <a:stCxn id="18" idx="2"/>
            <a:endCxn id="19" idx="0"/>
          </p:cNvCxnSpPr>
          <p:nvPr/>
        </p:nvCxnSpPr>
        <p:spPr>
          <a:xfrm rot="16200000" flipH="1">
            <a:off x="4375545" y="3804049"/>
            <a:ext cx="214314"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64 Conector recto de flecha"/>
          <p:cNvCxnSpPr>
            <a:stCxn id="19" idx="2"/>
            <a:endCxn id="20" idx="0"/>
          </p:cNvCxnSpPr>
          <p:nvPr/>
        </p:nvCxnSpPr>
        <p:spPr>
          <a:xfrm rot="5400000">
            <a:off x="4429124" y="4500570"/>
            <a:ext cx="142876"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7" name="66 Conector recto de flecha"/>
          <p:cNvCxnSpPr>
            <a:stCxn id="20" idx="2"/>
            <a:endCxn id="21" idx="0"/>
          </p:cNvCxnSpPr>
          <p:nvPr/>
        </p:nvCxnSpPr>
        <p:spPr>
          <a:xfrm rot="16200000" flipH="1">
            <a:off x="4500562" y="4786322"/>
            <a:ext cx="71438" cy="7143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69 Conector recto de flecha"/>
          <p:cNvCxnSpPr>
            <a:stCxn id="21" idx="2"/>
            <a:endCxn id="22" idx="0"/>
          </p:cNvCxnSpPr>
          <p:nvPr/>
        </p:nvCxnSpPr>
        <p:spPr>
          <a:xfrm rot="16200000" flipH="1">
            <a:off x="4411264" y="5447123"/>
            <a:ext cx="357190"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73 Conector recto de flecha"/>
          <p:cNvCxnSpPr>
            <a:stCxn id="22" idx="2"/>
          </p:cNvCxnSpPr>
          <p:nvPr/>
        </p:nvCxnSpPr>
        <p:spPr>
          <a:xfrm rot="16200000" flipH="1">
            <a:off x="4518421" y="5875751"/>
            <a:ext cx="214314"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6" name="75 Conector recto de flecha"/>
          <p:cNvCxnSpPr>
            <a:stCxn id="24" idx="0"/>
            <a:endCxn id="24" idx="0"/>
          </p:cNvCxnSpPr>
          <p:nvPr/>
        </p:nvCxnSpPr>
        <p:spPr>
          <a:xfrm rot="5400000" flipH="1" flipV="1">
            <a:off x="4500562" y="6357958"/>
            <a:ext cx="1588"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8" name="77 Conector recto de flecha"/>
          <p:cNvCxnSpPr>
            <a:stCxn id="23" idx="2"/>
            <a:endCxn id="24" idx="0"/>
          </p:cNvCxnSpPr>
          <p:nvPr/>
        </p:nvCxnSpPr>
        <p:spPr>
          <a:xfrm rot="5400000">
            <a:off x="4464843" y="6322239"/>
            <a:ext cx="71438"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0" name="79 Conector recto de flecha"/>
          <p:cNvCxnSpPr>
            <a:stCxn id="26" idx="2"/>
            <a:endCxn id="27" idx="0"/>
          </p:cNvCxnSpPr>
          <p:nvPr/>
        </p:nvCxnSpPr>
        <p:spPr>
          <a:xfrm rot="5400000">
            <a:off x="7858148" y="1821645"/>
            <a:ext cx="214314"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2" name="81 Conector recto de flecha"/>
          <p:cNvCxnSpPr>
            <a:stCxn id="27" idx="2"/>
            <a:endCxn id="28" idx="0"/>
          </p:cNvCxnSpPr>
          <p:nvPr/>
        </p:nvCxnSpPr>
        <p:spPr>
          <a:xfrm rot="16200000" flipH="1">
            <a:off x="7893867" y="2428868"/>
            <a:ext cx="214314" cy="7143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4" name="83 Conector recto de flecha"/>
          <p:cNvCxnSpPr>
            <a:stCxn id="28" idx="2"/>
            <a:endCxn id="29" idx="0"/>
          </p:cNvCxnSpPr>
          <p:nvPr/>
        </p:nvCxnSpPr>
        <p:spPr>
          <a:xfrm rot="16200000" flipH="1">
            <a:off x="7911726" y="3053950"/>
            <a:ext cx="285752"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6" name="85 Conector recto de flecha"/>
          <p:cNvCxnSpPr>
            <a:stCxn id="29" idx="2"/>
            <a:endCxn id="30" idx="0"/>
          </p:cNvCxnSpPr>
          <p:nvPr/>
        </p:nvCxnSpPr>
        <p:spPr>
          <a:xfrm rot="16200000" flipH="1">
            <a:off x="7965305" y="3607595"/>
            <a:ext cx="285752" cy="7143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87 Conector recto de flecha"/>
          <p:cNvCxnSpPr>
            <a:stCxn id="30" idx="2"/>
            <a:endCxn id="31" idx="0"/>
          </p:cNvCxnSpPr>
          <p:nvPr/>
        </p:nvCxnSpPr>
        <p:spPr>
          <a:xfrm rot="5400000">
            <a:off x="8001024" y="4143380"/>
            <a:ext cx="285752"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9" name="88 Rectángulo"/>
          <p:cNvSpPr/>
          <p:nvPr/>
        </p:nvSpPr>
        <p:spPr>
          <a:xfrm>
            <a:off x="2357422" y="2000240"/>
            <a:ext cx="1143008" cy="42862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Filosofía de las ciencias humanas</a:t>
            </a:r>
            <a:endParaRPr lang="es-CO" sz="1000" dirty="0">
              <a:solidFill>
                <a:schemeClr val="bg1"/>
              </a:solidFill>
            </a:endParaRPr>
          </a:p>
        </p:txBody>
      </p:sp>
      <p:sp>
        <p:nvSpPr>
          <p:cNvPr id="90" name="89 Rectángulo"/>
          <p:cNvSpPr/>
          <p:nvPr/>
        </p:nvSpPr>
        <p:spPr>
          <a:xfrm>
            <a:off x="2428860" y="2571744"/>
            <a:ext cx="1000132"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Diferentes ciencias</a:t>
            </a:r>
            <a:endParaRPr lang="es-CO" sz="1000" dirty="0">
              <a:solidFill>
                <a:schemeClr val="bg1"/>
              </a:solidFill>
            </a:endParaRPr>
          </a:p>
        </p:txBody>
      </p:sp>
      <p:sp>
        <p:nvSpPr>
          <p:cNvPr id="91" name="90 Rectángulo"/>
          <p:cNvSpPr/>
          <p:nvPr/>
        </p:nvSpPr>
        <p:spPr>
          <a:xfrm>
            <a:off x="1928794" y="3143248"/>
            <a:ext cx="714380" cy="50006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Ciencias humanas</a:t>
            </a:r>
            <a:endParaRPr lang="es-CO" sz="1000" dirty="0">
              <a:solidFill>
                <a:schemeClr val="bg1"/>
              </a:solidFill>
            </a:endParaRPr>
          </a:p>
        </p:txBody>
      </p:sp>
      <p:sp>
        <p:nvSpPr>
          <p:cNvPr id="92" name="91 Rectángulo"/>
          <p:cNvSpPr/>
          <p:nvPr/>
        </p:nvSpPr>
        <p:spPr>
          <a:xfrm>
            <a:off x="3000364" y="3143248"/>
            <a:ext cx="714380" cy="50006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Ciencias físico químicas</a:t>
            </a:r>
            <a:endParaRPr lang="es-CO" sz="1000" dirty="0">
              <a:solidFill>
                <a:schemeClr val="bg1"/>
              </a:solidFill>
            </a:endParaRPr>
          </a:p>
        </p:txBody>
      </p:sp>
      <p:sp>
        <p:nvSpPr>
          <p:cNvPr id="93" name="92 Rectángulo"/>
          <p:cNvSpPr/>
          <p:nvPr/>
        </p:nvSpPr>
        <p:spPr>
          <a:xfrm>
            <a:off x="2000232" y="3929066"/>
            <a:ext cx="642942" cy="50006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Exterior. Mundo, actos</a:t>
            </a:r>
            <a:endParaRPr lang="es-CO" sz="1000" dirty="0">
              <a:solidFill>
                <a:schemeClr val="bg1"/>
              </a:solidFill>
            </a:endParaRPr>
          </a:p>
        </p:txBody>
      </p:sp>
      <p:sp>
        <p:nvSpPr>
          <p:cNvPr id="94" name="93 Rectángulo"/>
          <p:cNvSpPr/>
          <p:nvPr/>
        </p:nvSpPr>
        <p:spPr>
          <a:xfrm>
            <a:off x="3000364" y="3929066"/>
            <a:ext cx="642942" cy="50006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la misma  acción.</a:t>
            </a:r>
            <a:endParaRPr lang="es-CO" sz="1000" dirty="0">
              <a:solidFill>
                <a:schemeClr val="bg1"/>
              </a:solidFill>
            </a:endParaRPr>
          </a:p>
        </p:txBody>
      </p:sp>
      <p:cxnSp>
        <p:nvCxnSpPr>
          <p:cNvPr id="96" name="95 Conector recto"/>
          <p:cNvCxnSpPr>
            <a:stCxn id="14" idx="2"/>
            <a:endCxn id="89" idx="0"/>
          </p:cNvCxnSpPr>
          <p:nvPr/>
        </p:nvCxnSpPr>
        <p:spPr>
          <a:xfrm rot="5400000">
            <a:off x="2786050" y="1857364"/>
            <a:ext cx="285752" cy="1588"/>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97 Conector recto"/>
          <p:cNvCxnSpPr>
            <a:stCxn id="89" idx="2"/>
            <a:endCxn id="90" idx="0"/>
          </p:cNvCxnSpPr>
          <p:nvPr/>
        </p:nvCxnSpPr>
        <p:spPr>
          <a:xfrm rot="5400000">
            <a:off x="2857488" y="2500306"/>
            <a:ext cx="142876" cy="1588"/>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4" name="103 Conector recto de flecha"/>
          <p:cNvCxnSpPr>
            <a:stCxn id="90" idx="2"/>
            <a:endCxn id="91" idx="0"/>
          </p:cNvCxnSpPr>
          <p:nvPr/>
        </p:nvCxnSpPr>
        <p:spPr>
          <a:xfrm rot="5400000">
            <a:off x="2464579" y="2678901"/>
            <a:ext cx="285752" cy="642942"/>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6" name="105 Conector recto de flecha"/>
          <p:cNvCxnSpPr>
            <a:stCxn id="90" idx="2"/>
            <a:endCxn id="92" idx="0"/>
          </p:cNvCxnSpPr>
          <p:nvPr/>
        </p:nvCxnSpPr>
        <p:spPr>
          <a:xfrm rot="16200000" flipH="1">
            <a:off x="3000364" y="2786058"/>
            <a:ext cx="285752" cy="42862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8" name="107 Conector recto de flecha"/>
          <p:cNvCxnSpPr>
            <a:stCxn id="91" idx="2"/>
            <a:endCxn id="93" idx="0"/>
          </p:cNvCxnSpPr>
          <p:nvPr/>
        </p:nvCxnSpPr>
        <p:spPr>
          <a:xfrm rot="16200000" flipH="1">
            <a:off x="2160967" y="3768330"/>
            <a:ext cx="285752"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0" name="109 Conector recto de flecha"/>
          <p:cNvCxnSpPr>
            <a:endCxn id="94" idx="0"/>
          </p:cNvCxnSpPr>
          <p:nvPr/>
        </p:nvCxnSpPr>
        <p:spPr>
          <a:xfrm rot="5400000">
            <a:off x="3232538" y="3804050"/>
            <a:ext cx="214314"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1" name="110 Rectángulo"/>
          <p:cNvSpPr/>
          <p:nvPr/>
        </p:nvSpPr>
        <p:spPr>
          <a:xfrm>
            <a:off x="2428860" y="5000636"/>
            <a:ext cx="1000132" cy="2857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Sujeto que conoce</a:t>
            </a:r>
            <a:endParaRPr lang="es-CO" sz="1000" dirty="0">
              <a:solidFill>
                <a:schemeClr val="bg1"/>
              </a:solidFill>
            </a:endParaRPr>
          </a:p>
        </p:txBody>
      </p:sp>
      <p:sp>
        <p:nvSpPr>
          <p:cNvPr id="112" name="111 Rectángulo"/>
          <p:cNvSpPr/>
          <p:nvPr/>
        </p:nvSpPr>
        <p:spPr>
          <a:xfrm>
            <a:off x="2428860" y="5429264"/>
            <a:ext cx="1000132" cy="42862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Objeto de conocimiento</a:t>
            </a:r>
            <a:endParaRPr lang="es-CO" sz="1000" dirty="0">
              <a:solidFill>
                <a:schemeClr val="bg1"/>
              </a:solidFill>
            </a:endParaRPr>
          </a:p>
        </p:txBody>
      </p:sp>
      <p:cxnSp>
        <p:nvCxnSpPr>
          <p:cNvPr id="114" name="113 Conector recto de flecha"/>
          <p:cNvCxnSpPr>
            <a:stCxn id="111" idx="2"/>
            <a:endCxn id="112" idx="0"/>
          </p:cNvCxnSpPr>
          <p:nvPr/>
        </p:nvCxnSpPr>
        <p:spPr>
          <a:xfrm rot="5400000">
            <a:off x="2857488" y="5357826"/>
            <a:ext cx="142876"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0" name="119 Conector recto de flecha"/>
          <p:cNvCxnSpPr>
            <a:stCxn id="90" idx="2"/>
            <a:endCxn id="111" idx="0"/>
          </p:cNvCxnSpPr>
          <p:nvPr/>
        </p:nvCxnSpPr>
        <p:spPr>
          <a:xfrm rot="5400000">
            <a:off x="1857356" y="3929066"/>
            <a:ext cx="2143140"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5" name="124 Conector recto de flecha"/>
          <p:cNvCxnSpPr>
            <a:stCxn id="112" idx="2"/>
          </p:cNvCxnSpPr>
          <p:nvPr/>
        </p:nvCxnSpPr>
        <p:spPr>
          <a:xfrm rot="5400000">
            <a:off x="2786050" y="6000768"/>
            <a:ext cx="285752"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7" name="126 Rectángulo"/>
          <p:cNvSpPr/>
          <p:nvPr/>
        </p:nvSpPr>
        <p:spPr>
          <a:xfrm>
            <a:off x="2285984" y="6143644"/>
            <a:ext cx="1285884" cy="5715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Clases sociales, verdades, duda, relacionar</a:t>
            </a:r>
            <a:endParaRPr lang="es-CO" sz="1000" dirty="0">
              <a:solidFill>
                <a:schemeClr val="bg1"/>
              </a:solidFill>
            </a:endParaRPr>
          </a:p>
        </p:txBody>
      </p:sp>
      <p:sp>
        <p:nvSpPr>
          <p:cNvPr id="128" name="127 Rectángulo"/>
          <p:cNvSpPr/>
          <p:nvPr/>
        </p:nvSpPr>
        <p:spPr>
          <a:xfrm>
            <a:off x="5715008" y="2000240"/>
            <a:ext cx="1000132" cy="50006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La doble hermenéutica</a:t>
            </a:r>
            <a:endParaRPr lang="es-CO" sz="1000" dirty="0">
              <a:solidFill>
                <a:schemeClr val="bg1"/>
              </a:solidFill>
            </a:endParaRPr>
          </a:p>
        </p:txBody>
      </p:sp>
      <p:sp>
        <p:nvSpPr>
          <p:cNvPr id="129" name="128 Rectángulo"/>
          <p:cNvSpPr/>
          <p:nvPr/>
        </p:nvSpPr>
        <p:spPr>
          <a:xfrm>
            <a:off x="5715008" y="2714620"/>
            <a:ext cx="1071570" cy="50006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Sociología, utiliza doble hermenéutica</a:t>
            </a:r>
            <a:endParaRPr lang="es-CO" sz="1000" dirty="0">
              <a:solidFill>
                <a:schemeClr val="bg1"/>
              </a:solidFill>
            </a:endParaRPr>
          </a:p>
        </p:txBody>
      </p:sp>
      <p:sp>
        <p:nvSpPr>
          <p:cNvPr id="130" name="129 Rectángulo"/>
          <p:cNvSpPr/>
          <p:nvPr/>
        </p:nvSpPr>
        <p:spPr>
          <a:xfrm>
            <a:off x="6429388" y="3429000"/>
            <a:ext cx="857256" cy="5715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Universo constituido</a:t>
            </a:r>
            <a:endParaRPr lang="es-CO" sz="1000" dirty="0">
              <a:solidFill>
                <a:schemeClr val="bg1"/>
              </a:solidFill>
            </a:endParaRPr>
          </a:p>
        </p:txBody>
      </p:sp>
      <p:sp>
        <p:nvSpPr>
          <p:cNvPr id="131" name="130 Rectángulo"/>
          <p:cNvSpPr/>
          <p:nvPr/>
        </p:nvSpPr>
        <p:spPr>
          <a:xfrm>
            <a:off x="5286380" y="3429000"/>
            <a:ext cx="785818" cy="64294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solidFill>
                  <a:schemeClr val="bg1"/>
                </a:solidFill>
              </a:rPr>
              <a:t>Reinterpreta ese universo ya constituido</a:t>
            </a:r>
            <a:endParaRPr lang="es-CO" sz="1000" dirty="0">
              <a:solidFill>
                <a:schemeClr val="bg1"/>
              </a:solidFill>
            </a:endParaRPr>
          </a:p>
        </p:txBody>
      </p:sp>
      <p:cxnSp>
        <p:nvCxnSpPr>
          <p:cNvPr id="133" name="132 Conector recto de flecha"/>
          <p:cNvCxnSpPr>
            <a:stCxn id="25" idx="2"/>
            <a:endCxn id="128" idx="0"/>
          </p:cNvCxnSpPr>
          <p:nvPr/>
        </p:nvCxnSpPr>
        <p:spPr>
          <a:xfrm rot="16200000" flipH="1">
            <a:off x="6054338" y="1839504"/>
            <a:ext cx="285752"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5" name="134 Conector recto de flecha"/>
          <p:cNvCxnSpPr>
            <a:stCxn id="128" idx="2"/>
            <a:endCxn id="129" idx="0"/>
          </p:cNvCxnSpPr>
          <p:nvPr/>
        </p:nvCxnSpPr>
        <p:spPr>
          <a:xfrm rot="16200000" flipH="1">
            <a:off x="6125776" y="2589603"/>
            <a:ext cx="214314" cy="3571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7" name="136 Conector recto de flecha"/>
          <p:cNvCxnSpPr>
            <a:stCxn id="129" idx="2"/>
            <a:endCxn id="131" idx="0"/>
          </p:cNvCxnSpPr>
          <p:nvPr/>
        </p:nvCxnSpPr>
        <p:spPr>
          <a:xfrm rot="5400000">
            <a:off x="5857884" y="3036091"/>
            <a:ext cx="214314" cy="571504"/>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9" name="138 Conector recto de flecha"/>
          <p:cNvCxnSpPr>
            <a:stCxn id="129" idx="2"/>
            <a:endCxn id="130" idx="0"/>
          </p:cNvCxnSpPr>
          <p:nvPr/>
        </p:nvCxnSpPr>
        <p:spPr>
          <a:xfrm rot="16200000" flipH="1">
            <a:off x="6447247" y="3018231"/>
            <a:ext cx="214314" cy="607223"/>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DILTHEY…</a:t>
            </a:r>
            <a:endParaRPr lang="es-CO" dirty="0"/>
          </a:p>
        </p:txBody>
      </p:sp>
      <p:sp>
        <p:nvSpPr>
          <p:cNvPr id="3" name="2 Marcador de contenido"/>
          <p:cNvSpPr>
            <a:spLocks noGrp="1"/>
          </p:cNvSpPr>
          <p:nvPr>
            <p:ph idx="1"/>
          </p:nvPr>
        </p:nvSpPr>
        <p:spPr/>
        <p:txBody>
          <a:bodyPr>
            <a:normAutofit fontScale="92500" lnSpcReduction="20000"/>
          </a:bodyPr>
          <a:lstStyle/>
          <a:p>
            <a:pPr>
              <a:buNone/>
            </a:pPr>
            <a:r>
              <a:rPr lang="es-CO" sz="3200" u="sng" dirty="0" smtClean="0">
                <a:latin typeface="Arial" pitchFamily="34" charset="0"/>
                <a:cs typeface="Arial" pitchFamily="34" charset="0"/>
              </a:rPr>
              <a:t>Las ciencias del espíritu</a:t>
            </a:r>
            <a:r>
              <a:rPr lang="es-CO" sz="3200" dirty="0" smtClean="0">
                <a:latin typeface="Arial" pitchFamily="34" charset="0"/>
                <a:cs typeface="Arial" pitchFamily="34" charset="0"/>
              </a:rPr>
              <a:t>: la historia y otras disciplinas que se ocupan de la cultura.</a:t>
            </a:r>
          </a:p>
          <a:p>
            <a:endParaRPr lang="es-CO" dirty="0" smtClean="0">
              <a:latin typeface="Arial" pitchFamily="34" charset="0"/>
              <a:cs typeface="Arial" pitchFamily="34" charset="0"/>
            </a:endParaRPr>
          </a:p>
          <a:p>
            <a:r>
              <a:rPr lang="es-CO" sz="3200" dirty="0" smtClean="0">
                <a:latin typeface="Arial" pitchFamily="34" charset="0"/>
                <a:cs typeface="Arial" pitchFamily="34" charset="0"/>
              </a:rPr>
              <a:t>Las ciencias del espíritu deben buscar la comprension de las expresiones culturales. Esta comprension es posible, porque el objeto de estudio no es algo externo al hombre. </a:t>
            </a:r>
          </a:p>
          <a:p>
            <a:r>
              <a:rPr lang="es-CO" dirty="0" smtClean="0">
                <a:latin typeface="Arial" pitchFamily="34" charset="0"/>
                <a:cs typeface="Arial" pitchFamily="34" charset="0"/>
              </a:rPr>
              <a:t>Dilthey, piensa que toda disciplina que se ocupa de fenómenos psíquicos, sociales o físicos son ciencia.</a:t>
            </a:r>
            <a:endParaRPr lang="es-CO" sz="32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142852"/>
            <a:ext cx="7772400" cy="642942"/>
          </a:xfrm>
        </p:spPr>
        <p:txBody>
          <a:bodyPr>
            <a:normAutofit fontScale="90000"/>
          </a:bodyPr>
          <a:lstStyle/>
          <a:p>
            <a:r>
              <a:rPr lang="es-CO" dirty="0" smtClean="0"/>
              <a:t>RICKERT…</a:t>
            </a:r>
            <a:endParaRPr lang="es-CO" dirty="0"/>
          </a:p>
        </p:txBody>
      </p:sp>
      <p:sp>
        <p:nvSpPr>
          <p:cNvPr id="3" name="2 Marcador de contenido"/>
          <p:cNvSpPr>
            <a:spLocks noGrp="1"/>
          </p:cNvSpPr>
          <p:nvPr>
            <p:ph idx="1"/>
          </p:nvPr>
        </p:nvSpPr>
        <p:spPr>
          <a:xfrm>
            <a:off x="928662" y="1214422"/>
            <a:ext cx="7772400" cy="5141138"/>
          </a:xfrm>
          <a:solidFill>
            <a:schemeClr val="tx2">
              <a:lumMod val="50000"/>
            </a:schemeClr>
          </a:solidFill>
        </p:spPr>
        <p:style>
          <a:lnRef idx="3">
            <a:schemeClr val="lt1"/>
          </a:lnRef>
          <a:fillRef idx="1">
            <a:schemeClr val="accent4"/>
          </a:fillRef>
          <a:effectRef idx="1">
            <a:schemeClr val="accent4"/>
          </a:effectRef>
          <a:fontRef idx="minor">
            <a:schemeClr val="lt1"/>
          </a:fontRef>
        </p:style>
        <p:txBody>
          <a:bodyPr>
            <a:normAutofit/>
          </a:bodyPr>
          <a:lstStyle/>
          <a:p>
            <a:pPr>
              <a:buNone/>
            </a:pPr>
            <a:r>
              <a:rPr lang="es-CO" sz="2000" b="1" u="sng" dirty="0" smtClean="0">
                <a:solidFill>
                  <a:schemeClr val="bg1"/>
                </a:solidFill>
              </a:rPr>
              <a:t>Ciencia cultural y ciencia natural</a:t>
            </a:r>
          </a:p>
          <a:p>
            <a:pPr>
              <a:buNone/>
            </a:pPr>
            <a:r>
              <a:rPr lang="es-CO" sz="2000" dirty="0" smtClean="0">
                <a:solidFill>
                  <a:schemeClr val="bg1"/>
                </a:solidFill>
              </a:rPr>
              <a:t>Su preocupación se dirige a encontrar la diferencia básica entre las ciencias naturales y las que él denomina ciencias de la cultura. Estos dos tipos de ciencia utilizan diferentes métodos</a:t>
            </a:r>
            <a:r>
              <a:rPr lang="es-CO" sz="2000" dirty="0" smtClean="0"/>
              <a:t>.</a:t>
            </a:r>
          </a:p>
          <a:p>
            <a:pPr>
              <a:buNone/>
            </a:pPr>
            <a:endParaRPr lang="es-CO" sz="2000" dirty="0" smtClean="0"/>
          </a:p>
          <a:p>
            <a:pPr>
              <a:buNone/>
            </a:pPr>
            <a:endParaRPr lang="es-CO" sz="2000" dirty="0" smtClean="0"/>
          </a:p>
          <a:p>
            <a:pPr>
              <a:buNone/>
            </a:pPr>
            <a:endParaRPr lang="es-CO" sz="2000" dirty="0" smtClean="0"/>
          </a:p>
          <a:p>
            <a:pPr>
              <a:buNone/>
            </a:pPr>
            <a:endParaRPr lang="es-CO" sz="2000" dirty="0" smtClean="0"/>
          </a:p>
        </p:txBody>
      </p:sp>
      <p:sp>
        <p:nvSpPr>
          <p:cNvPr id="14" name="13 Rectángulo"/>
          <p:cNvSpPr/>
          <p:nvPr/>
        </p:nvSpPr>
        <p:spPr>
          <a:xfrm>
            <a:off x="1142976" y="2571744"/>
            <a:ext cx="2143140" cy="42862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CO" dirty="0" smtClean="0"/>
              <a:t>CIENCIAS NATURALES</a:t>
            </a:r>
            <a:endParaRPr lang="es-CO" dirty="0"/>
          </a:p>
        </p:txBody>
      </p:sp>
      <p:sp>
        <p:nvSpPr>
          <p:cNvPr id="5" name="4 Rectángulo"/>
          <p:cNvSpPr/>
          <p:nvPr/>
        </p:nvSpPr>
        <p:spPr>
          <a:xfrm>
            <a:off x="1142976" y="3357562"/>
            <a:ext cx="2214578" cy="5000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CO" dirty="0" smtClean="0"/>
              <a:t>Método generalizador</a:t>
            </a:r>
            <a:endParaRPr lang="es-CO" dirty="0"/>
          </a:p>
        </p:txBody>
      </p:sp>
      <p:sp>
        <p:nvSpPr>
          <p:cNvPr id="6" name="5 Rectángulo"/>
          <p:cNvSpPr/>
          <p:nvPr/>
        </p:nvSpPr>
        <p:spPr>
          <a:xfrm>
            <a:off x="1142976" y="4214818"/>
            <a:ext cx="2357454" cy="10001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CO" dirty="0" smtClean="0"/>
              <a:t>Con elementos universales, formar conceptos universales.</a:t>
            </a:r>
            <a:endParaRPr lang="es-CO" dirty="0"/>
          </a:p>
        </p:txBody>
      </p:sp>
      <p:sp>
        <p:nvSpPr>
          <p:cNvPr id="7" name="6 Rectángulo"/>
          <p:cNvSpPr/>
          <p:nvPr/>
        </p:nvSpPr>
        <p:spPr>
          <a:xfrm>
            <a:off x="1285852" y="5500702"/>
            <a:ext cx="2000264" cy="64294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CO" dirty="0" smtClean="0"/>
              <a:t>Leyes naturales</a:t>
            </a:r>
            <a:endParaRPr lang="es-CO" dirty="0"/>
          </a:p>
        </p:txBody>
      </p:sp>
      <p:cxnSp>
        <p:nvCxnSpPr>
          <p:cNvPr id="13" name="12 Conector recto de flecha"/>
          <p:cNvCxnSpPr>
            <a:stCxn id="14" idx="2"/>
            <a:endCxn id="5" idx="0"/>
          </p:cNvCxnSpPr>
          <p:nvPr/>
        </p:nvCxnSpPr>
        <p:spPr>
          <a:xfrm rot="16200000" flipH="1">
            <a:off x="2053810" y="3161107"/>
            <a:ext cx="357190" cy="35719"/>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a:stCxn id="5" idx="2"/>
            <a:endCxn id="6" idx="0"/>
          </p:cNvCxnSpPr>
          <p:nvPr/>
        </p:nvCxnSpPr>
        <p:spPr>
          <a:xfrm rot="16200000" flipH="1">
            <a:off x="2107389" y="4000504"/>
            <a:ext cx="357190" cy="7143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a:stCxn id="6" idx="2"/>
            <a:endCxn id="7" idx="0"/>
          </p:cNvCxnSpPr>
          <p:nvPr/>
        </p:nvCxnSpPr>
        <p:spPr>
          <a:xfrm rot="5400000">
            <a:off x="2160968" y="5339967"/>
            <a:ext cx="285752" cy="35719"/>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1" name="20 Rectángulo"/>
          <p:cNvSpPr/>
          <p:nvPr/>
        </p:nvSpPr>
        <p:spPr>
          <a:xfrm>
            <a:off x="5929322" y="2571744"/>
            <a:ext cx="2071702" cy="7143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CO" dirty="0" smtClean="0"/>
              <a:t>CIENCIAS CULTURALES O HISTORICAS</a:t>
            </a:r>
            <a:endParaRPr lang="es-CO" dirty="0"/>
          </a:p>
        </p:txBody>
      </p:sp>
      <p:sp>
        <p:nvSpPr>
          <p:cNvPr id="22" name="21 Rectángulo"/>
          <p:cNvSpPr/>
          <p:nvPr/>
        </p:nvSpPr>
        <p:spPr>
          <a:xfrm>
            <a:off x="6000760" y="3643314"/>
            <a:ext cx="2143140" cy="7858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CO" dirty="0" smtClean="0"/>
              <a:t>Método individualizador o ideográfico</a:t>
            </a:r>
            <a:endParaRPr lang="es-CO" dirty="0"/>
          </a:p>
        </p:txBody>
      </p:sp>
      <p:sp>
        <p:nvSpPr>
          <p:cNvPr id="23" name="22 Rectángulo"/>
          <p:cNvSpPr/>
          <p:nvPr/>
        </p:nvSpPr>
        <p:spPr>
          <a:xfrm>
            <a:off x="5857884" y="4786322"/>
            <a:ext cx="2357454" cy="9286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CO" dirty="0" smtClean="0"/>
              <a:t>Búsqueda de singularidades, de aspectos particulares.</a:t>
            </a:r>
            <a:endParaRPr lang="es-CO" dirty="0"/>
          </a:p>
        </p:txBody>
      </p:sp>
      <p:cxnSp>
        <p:nvCxnSpPr>
          <p:cNvPr id="25" name="24 Conector recto de flecha"/>
          <p:cNvCxnSpPr>
            <a:stCxn id="21" idx="2"/>
            <a:endCxn id="22" idx="0"/>
          </p:cNvCxnSpPr>
          <p:nvPr/>
        </p:nvCxnSpPr>
        <p:spPr>
          <a:xfrm rot="16200000" flipH="1">
            <a:off x="6840156" y="3411140"/>
            <a:ext cx="357190" cy="107157"/>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a:stCxn id="22" idx="2"/>
            <a:endCxn id="23" idx="0"/>
          </p:cNvCxnSpPr>
          <p:nvPr/>
        </p:nvCxnSpPr>
        <p:spPr>
          <a:xfrm rot="5400000">
            <a:off x="6875876" y="4589868"/>
            <a:ext cx="357190" cy="35719"/>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14290"/>
            <a:ext cx="7772400" cy="785818"/>
          </a:xfrm>
        </p:spPr>
        <p:txBody>
          <a:bodyPr/>
          <a:lstStyle/>
          <a:p>
            <a:r>
              <a:rPr lang="es-CO" dirty="0" smtClean="0"/>
              <a:t>MAX WEBER…</a:t>
            </a:r>
            <a:endParaRPr lang="es-CO" dirty="0"/>
          </a:p>
        </p:txBody>
      </p:sp>
      <p:sp>
        <p:nvSpPr>
          <p:cNvPr id="3" name="2 Marcador de contenido"/>
          <p:cNvSpPr>
            <a:spLocks noGrp="1"/>
          </p:cNvSpPr>
          <p:nvPr>
            <p:ph idx="1"/>
          </p:nvPr>
        </p:nvSpPr>
        <p:spPr>
          <a:xfrm>
            <a:off x="914400" y="1071546"/>
            <a:ext cx="7772400" cy="5572164"/>
          </a:xfrm>
          <a:ln>
            <a:noFill/>
          </a:ln>
        </p:spPr>
        <p:txBody>
          <a:bodyPr>
            <a:normAutofit fontScale="92500" lnSpcReduction="20000"/>
          </a:bodyPr>
          <a:lstStyle/>
          <a:p>
            <a:pPr>
              <a:buNone/>
            </a:pPr>
            <a:r>
              <a:rPr lang="es-CO" sz="2800" b="1" u="sng" dirty="0" smtClean="0"/>
              <a:t>Los tipos ideales:</a:t>
            </a:r>
          </a:p>
          <a:p>
            <a:pPr>
              <a:buNone/>
            </a:pPr>
            <a:r>
              <a:rPr lang="es-CO" sz="2800" dirty="0" smtClean="0"/>
              <a:t>Construcciones  intelectuales de un objeto cultural, que se forma por la síntesis de muchos sucesos concretos individuales arreglados de acuerdo con un cierto acentuado punto de vista del investigador y de acuerdo con la función que va a cumplir. Esta construcción, no se encuentra en la realidad, es una construcción ideal.</a:t>
            </a:r>
          </a:p>
          <a:p>
            <a:pPr>
              <a:buNone/>
            </a:pPr>
            <a:endParaRPr lang="es-CO" sz="2800" dirty="0" smtClean="0"/>
          </a:p>
          <a:p>
            <a:pPr>
              <a:buNone/>
            </a:pPr>
            <a:r>
              <a:rPr lang="es-CO" sz="2800" dirty="0" smtClean="0">
                <a:solidFill>
                  <a:schemeClr val="tx2">
                    <a:lumMod val="50000"/>
                  </a:schemeClr>
                </a:solidFill>
              </a:rPr>
              <a:t>EJM:</a:t>
            </a:r>
            <a:r>
              <a:rPr lang="es-CO" sz="2800" dirty="0" smtClean="0"/>
              <a:t> La burocracia, sus divergencias porque…</a:t>
            </a:r>
          </a:p>
          <a:p>
            <a:pPr>
              <a:buFont typeface="Wingdings" pitchFamily="2" charset="2"/>
              <a:buChar char="v"/>
            </a:pPr>
            <a:r>
              <a:rPr lang="es-CO" sz="2800" dirty="0" smtClean="0"/>
              <a:t>Los funcionarios actúan sin la debida información, por ello los errores de acentuación.</a:t>
            </a:r>
          </a:p>
          <a:p>
            <a:pPr>
              <a:buNone/>
            </a:pPr>
            <a:endParaRPr lang="es-CO" sz="2800" dirty="0" smtClean="0"/>
          </a:p>
          <a:p>
            <a:pPr algn="ctr">
              <a:buNone/>
            </a:pPr>
            <a:r>
              <a:rPr lang="es-CO" sz="2800" dirty="0" smtClean="0"/>
              <a:t>             es un elemento conceptual que forma parte del tipo ideal. Se realiza hipótesis causal.</a:t>
            </a:r>
          </a:p>
        </p:txBody>
      </p:sp>
      <p:cxnSp>
        <p:nvCxnSpPr>
          <p:cNvPr id="5" name="4 Conector recto"/>
          <p:cNvCxnSpPr/>
          <p:nvPr/>
        </p:nvCxnSpPr>
        <p:spPr>
          <a:xfrm rot="5400000">
            <a:off x="4572794" y="5499908"/>
            <a:ext cx="428628" cy="1588"/>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14400" y="214290"/>
            <a:ext cx="7772400" cy="6429420"/>
          </a:xfrm>
        </p:spPr>
        <p:txBody>
          <a:bodyPr>
            <a:normAutofit fontScale="92500"/>
          </a:bodyPr>
          <a:lstStyle/>
          <a:p>
            <a:pPr>
              <a:buNone/>
            </a:pPr>
            <a:r>
              <a:rPr lang="es-CO" sz="2400" dirty="0" smtClean="0"/>
              <a:t>Weber  da cuatro significaciones  a lo que es tipo ideal:</a:t>
            </a:r>
          </a:p>
          <a:p>
            <a:pPr>
              <a:buFont typeface="Wingdings" pitchFamily="2" charset="2"/>
              <a:buChar char="v"/>
            </a:pPr>
            <a:r>
              <a:rPr lang="es-CO" sz="2400" dirty="0" smtClean="0"/>
              <a:t>TIPO IDEAL HISTORICO: Se puede formular en una época determinada.</a:t>
            </a:r>
          </a:p>
          <a:p>
            <a:pPr>
              <a:buFont typeface="Wingdings" pitchFamily="2" charset="2"/>
              <a:buChar char="v"/>
            </a:pPr>
            <a:r>
              <a:rPr lang="es-CO" sz="2400" dirty="0" smtClean="0"/>
              <a:t>TIPO IDEAL DE LA SOCIOLOGIA GENERL: Fenómenos que se dan a lo largo de todos los periodos históricos y sociedades.</a:t>
            </a:r>
          </a:p>
          <a:p>
            <a:pPr>
              <a:buFont typeface="Wingdings" pitchFamily="2" charset="2"/>
              <a:buChar char="v"/>
            </a:pPr>
            <a:r>
              <a:rPr lang="es-CO" sz="2400" dirty="0" smtClean="0"/>
              <a:t>TIPO IDEAL DE LA  ACCION SOCIAL: Es el tipo de la conducta de un actor determinado por sus motivaciones .</a:t>
            </a:r>
          </a:p>
          <a:p>
            <a:pPr>
              <a:buFont typeface="Wingdings" pitchFamily="2" charset="2"/>
              <a:buChar char="v"/>
            </a:pPr>
            <a:r>
              <a:rPr lang="es-CO" sz="2400" dirty="0" smtClean="0"/>
              <a:t>TIPO IDEAL ESTRUCTURAL: Construcción intelectual que se refiere a causas y consecuencias de la acción social.</a:t>
            </a:r>
          </a:p>
          <a:p>
            <a:pPr>
              <a:buNone/>
            </a:pPr>
            <a:r>
              <a:rPr lang="es-CO" sz="2400" dirty="0" smtClean="0">
                <a:solidFill>
                  <a:schemeClr val="tx2">
                    <a:lumMod val="50000"/>
                  </a:schemeClr>
                </a:solidFill>
              </a:rPr>
              <a:t>Trabajo del investigador social: individualización del suceso estudiado – imputación causal con base en el correspondiente tipo ideal.</a:t>
            </a:r>
          </a:p>
          <a:p>
            <a:pPr>
              <a:buNone/>
            </a:pPr>
            <a:r>
              <a:rPr lang="es-CO" sz="2400" dirty="0" smtClean="0"/>
              <a:t>Weber creía que los sociólogos  tenían una ventaja sobre los científicos naturales, por su capacidad de comprender  fenómenos sociales, mientras que el científico no puede lograr una comprensión similar de el comportamiento de un componente químico.</a:t>
            </a:r>
          </a:p>
          <a:p>
            <a:pPr>
              <a:buNone/>
            </a:pPr>
            <a:endParaRPr lang="es-CO" sz="2400" dirty="0" smtClean="0">
              <a:solidFill>
                <a:schemeClr val="tx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14290"/>
            <a:ext cx="7772400" cy="714380"/>
          </a:xfrm>
        </p:spPr>
        <p:txBody>
          <a:bodyPr>
            <a:normAutofit/>
          </a:bodyPr>
          <a:lstStyle/>
          <a:p>
            <a:r>
              <a:rPr lang="es-CO" dirty="0" smtClean="0"/>
              <a:t>SCHUTZ…</a:t>
            </a:r>
            <a:endParaRPr lang="es-CO" dirty="0"/>
          </a:p>
        </p:txBody>
      </p:sp>
      <p:sp>
        <p:nvSpPr>
          <p:cNvPr id="3" name="2 Marcador de contenido"/>
          <p:cNvSpPr>
            <a:spLocks noGrp="1"/>
          </p:cNvSpPr>
          <p:nvPr>
            <p:ph idx="1"/>
          </p:nvPr>
        </p:nvSpPr>
        <p:spPr>
          <a:xfrm>
            <a:off x="914400" y="785794"/>
            <a:ext cx="7772400" cy="5929354"/>
          </a:xfrm>
        </p:spPr>
        <p:txBody>
          <a:bodyPr>
            <a:normAutofit lnSpcReduction="10000"/>
          </a:bodyPr>
          <a:lstStyle/>
          <a:p>
            <a:pPr>
              <a:buNone/>
            </a:pPr>
            <a:r>
              <a:rPr lang="es-CO" u="sng" dirty="0" smtClean="0"/>
              <a:t>Las bases fenomenológicas de las ciencias sociales: </a:t>
            </a:r>
            <a:endParaRPr lang="es-CO" dirty="0" smtClean="0"/>
          </a:p>
          <a:p>
            <a:pPr>
              <a:buNone/>
            </a:pPr>
            <a:r>
              <a:rPr lang="es-CO" dirty="0" smtClean="0"/>
              <a:t>Construcción de una sociología sobre las bases  fenomenológicas.</a:t>
            </a:r>
          </a:p>
          <a:p>
            <a:pPr marL="582930" indent="-514350">
              <a:buFont typeface="Wingdings" pitchFamily="2" charset="2"/>
              <a:buChar char="v"/>
            </a:pPr>
            <a:r>
              <a:rPr lang="es-CO" dirty="0" smtClean="0"/>
              <a:t>La sociología fenomenológica de Schutz se centra en el fenómeno de la intersubjetividad, que permite formular preguntas como estas: ¿ cómo conocemos el contenido de la mente de otras personas?, ¿cómo se produce la comprensión y comunicación entre otras personas?, etc.</a:t>
            </a:r>
          </a:p>
          <a:p>
            <a:pPr>
              <a:buFont typeface="Wingdings" pitchFamily="2" charset="2"/>
              <a:buChar char="v"/>
            </a:pPr>
            <a:r>
              <a:rPr lang="es-CO" dirty="0" smtClean="0"/>
              <a:t>Schutz estudia la intersubjetividad en el mundo social, no en la consciencia.</a:t>
            </a:r>
          </a:p>
          <a:p>
            <a:pPr>
              <a:buNone/>
            </a:pPr>
            <a:endParaRPr lang="es-CO"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85728"/>
            <a:ext cx="7772400" cy="6072230"/>
          </a:xfrm>
        </p:spPr>
        <p:txBody>
          <a:bodyPr/>
          <a:lstStyle/>
          <a:p>
            <a:pPr>
              <a:buFont typeface="Wingdings" pitchFamily="2" charset="2"/>
              <a:buChar char="v"/>
            </a:pPr>
            <a:r>
              <a:rPr lang="es-CO" sz="2800" dirty="0" smtClean="0"/>
              <a:t>Schutz nos habla de las tipificaciones que son las que se encuentran en el lenguaje, por ejemplo tipificación es: casa, árbol, etc. Para una socialización verbal debemos, entonces aprender aquellas etiquetas que se le ponen a las cosas, personas o acontecimientos que se dan en nuestra experiencia.</a:t>
            </a:r>
            <a:br>
              <a:rPr lang="es-CO" sz="2800" dirty="0" smtClean="0"/>
            </a:br>
            <a:r>
              <a:rPr lang="es-CO" sz="2800" dirty="0" smtClean="0"/>
              <a:t>El mundo de la vida, según schutz, es donde se da una intersubjetividad y tipificaciones.</a:t>
            </a:r>
            <a:br>
              <a:rPr lang="es-CO" sz="2800" dirty="0" smtClean="0"/>
            </a:br>
            <a:r>
              <a:rPr lang="es-CO" sz="2800" dirty="0" smtClean="0"/>
              <a:t>Nuestros antepasados son los que nos dejan a las instituciones con sus recetas</a:t>
            </a:r>
            <a:br>
              <a:rPr lang="es-CO" sz="2800" dirty="0" smtClean="0"/>
            </a:br>
            <a:r>
              <a:rPr lang="es-CO" sz="2800" dirty="0" smtClean="0"/>
              <a:t>y tipificaciones. Como tal este mundo limita nuestra acciones.</a:t>
            </a:r>
            <a:endParaRPr lang="es-CO"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GOLDMANN…</a:t>
            </a:r>
            <a:endParaRPr lang="es-CO" dirty="0"/>
          </a:p>
        </p:txBody>
      </p:sp>
      <p:sp>
        <p:nvSpPr>
          <p:cNvPr id="3" name="2 Marcador de contenido"/>
          <p:cNvSpPr>
            <a:spLocks noGrp="1"/>
          </p:cNvSpPr>
          <p:nvPr>
            <p:ph idx="1"/>
          </p:nvPr>
        </p:nvSpPr>
        <p:spPr>
          <a:xfrm>
            <a:off x="914400" y="1428736"/>
            <a:ext cx="7772400" cy="4926824"/>
          </a:xfrm>
        </p:spPr>
        <p:txBody>
          <a:bodyPr>
            <a:normAutofit lnSpcReduction="10000"/>
          </a:bodyPr>
          <a:lstStyle/>
          <a:p>
            <a:pPr>
              <a:buNone/>
            </a:pPr>
            <a:r>
              <a:rPr lang="es-CO" u="sng" dirty="0" smtClean="0"/>
              <a:t>Filosofía de las ciencias  humanas</a:t>
            </a:r>
            <a:r>
              <a:rPr lang="es-CO" dirty="0" smtClean="0"/>
              <a:t>:</a:t>
            </a:r>
          </a:p>
          <a:p>
            <a:pPr>
              <a:buFont typeface="Wingdings" pitchFamily="2" charset="2"/>
              <a:buChar char="v"/>
            </a:pPr>
            <a:r>
              <a:rPr lang="es-CO" dirty="0" smtClean="0"/>
              <a:t>Son diferentes las ciencias  sociales, humanas o históricas  y las ciencias físico químicas, por la objetividad del conocimiento, en el carácter de totalidad.</a:t>
            </a:r>
          </a:p>
          <a:p>
            <a:pPr>
              <a:buNone/>
            </a:pPr>
            <a:r>
              <a:rPr lang="es-CO" dirty="0" smtClean="0"/>
              <a:t>CIENCIAS HUMANAS: Estudio de la misma acción, de su estructura, aspiraciones y cambios.</a:t>
            </a:r>
          </a:p>
          <a:p>
            <a:pPr>
              <a:buNone/>
            </a:pPr>
            <a:r>
              <a:rPr lang="es-CO" dirty="0" smtClean="0"/>
              <a:t>CIENCIAS FISICO QUIMICAS: Estudio de el mundo exterior a los hombres, mundo en el cual realizan sus actos.</a:t>
            </a:r>
          </a:p>
          <a:p>
            <a:pPr>
              <a:buNone/>
            </a:pPr>
            <a:endParaRPr lang="es-C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Título"/>
          <p:cNvSpPr>
            <a:spLocks noGrp="1"/>
          </p:cNvSpPr>
          <p:nvPr>
            <p:ph type="title"/>
          </p:nvPr>
        </p:nvSpPr>
        <p:spPr/>
        <p:txBody>
          <a:bodyPr/>
          <a:lstStyle/>
          <a:p>
            <a:r>
              <a:rPr lang="es-CO" dirty="0" smtClean="0"/>
              <a:t>                       </a:t>
            </a:r>
            <a:endParaRPr lang="es-CO" dirty="0"/>
          </a:p>
        </p:txBody>
      </p:sp>
      <p:sp>
        <p:nvSpPr>
          <p:cNvPr id="31" name="30 Marcador de contenido"/>
          <p:cNvSpPr>
            <a:spLocks noGrp="1"/>
          </p:cNvSpPr>
          <p:nvPr>
            <p:ph idx="1"/>
          </p:nvPr>
        </p:nvSpPr>
        <p:spPr>
          <a:xfrm>
            <a:off x="642910" y="2643182"/>
            <a:ext cx="8358246" cy="4000528"/>
          </a:xfrm>
        </p:spPr>
        <p:txBody>
          <a:bodyPr>
            <a:normAutofit fontScale="85000" lnSpcReduction="10000"/>
          </a:bodyPr>
          <a:lstStyle/>
          <a:p>
            <a:pPr algn="ctr">
              <a:buNone/>
            </a:pPr>
            <a:r>
              <a:rPr lang="es-CO" sz="2400" dirty="0" smtClean="0"/>
              <a:t>Ideologías , intereses y valores</a:t>
            </a:r>
          </a:p>
          <a:p>
            <a:pPr algn="just">
              <a:buNone/>
            </a:pPr>
            <a:r>
              <a:rPr lang="es-CO" sz="2400" dirty="0" smtClean="0"/>
              <a:t>¿las ciencias sociales pueden encontrar una verdad objetiva?</a:t>
            </a:r>
          </a:p>
          <a:p>
            <a:pPr algn="just">
              <a:buNone/>
            </a:pPr>
            <a:r>
              <a:rPr lang="es-CO" sz="2400" dirty="0" smtClean="0"/>
              <a:t>Fenómeno social</a:t>
            </a:r>
          </a:p>
          <a:p>
            <a:pPr algn="just">
              <a:buNone/>
            </a:pPr>
            <a:r>
              <a:rPr lang="es-CO" sz="2400" dirty="0" smtClean="0"/>
              <a:t>Posibilidad de alcanzar un pensamiento científico, exige:</a:t>
            </a:r>
          </a:p>
          <a:p>
            <a:pPr algn="just">
              <a:buNone/>
            </a:pPr>
            <a:r>
              <a:rPr lang="es-CO" sz="2400" dirty="0" smtClean="0"/>
              <a:t>a. Conciencia, clases sociales.</a:t>
            </a:r>
          </a:p>
          <a:p>
            <a:pPr algn="just">
              <a:buNone/>
            </a:pPr>
            <a:r>
              <a:rPr lang="es-CO" sz="2400" dirty="0" smtClean="0"/>
              <a:t>b. Perjuicios y verdades mas evidentes en apariencia.</a:t>
            </a:r>
          </a:p>
          <a:p>
            <a:pPr algn="just">
              <a:buNone/>
            </a:pPr>
            <a:r>
              <a:rPr lang="es-CO" sz="2400" dirty="0" smtClean="0"/>
              <a:t>c. Duda metódica y permanente. Base, los trabajos de otros y propios.</a:t>
            </a:r>
          </a:p>
          <a:p>
            <a:pPr algn="just">
              <a:buNone/>
            </a:pPr>
            <a:r>
              <a:rPr lang="es-CO" sz="2400" dirty="0" smtClean="0"/>
              <a:t>d. Para juzgar y comprender sus juicios y de los demás, debe relacionarlos con la estructura social, para captar sus significados. Verdad.</a:t>
            </a:r>
          </a:p>
          <a:p>
            <a:pPr algn="just">
              <a:buFont typeface="Wingdings" pitchFamily="2" charset="2"/>
              <a:buChar char="v"/>
            </a:pPr>
            <a:r>
              <a:rPr lang="es-CO" sz="2400" dirty="0" smtClean="0"/>
              <a:t>Totalidad en las c.sociales: vida social (histórica)conjunto de comportamientos individuales guiados por una conciencia</a:t>
            </a:r>
          </a:p>
          <a:p>
            <a:pPr algn="just">
              <a:buNone/>
            </a:pPr>
            <a:endParaRPr lang="es-CO" sz="2400" dirty="0" smtClean="0"/>
          </a:p>
          <a:p>
            <a:pPr algn="just">
              <a:buFont typeface="Wingdings" pitchFamily="2" charset="2"/>
              <a:buChar char="§"/>
            </a:pPr>
            <a:endParaRPr lang="es-CO" sz="2800" dirty="0" smtClean="0"/>
          </a:p>
        </p:txBody>
      </p:sp>
      <p:pic>
        <p:nvPicPr>
          <p:cNvPr id="1027" name="Picture 3" descr="C:\Program Files\Microsoft Office\MEDIA\CAGCAT10\j0195384.wmf"/>
          <p:cNvPicPr>
            <a:picLocks noChangeAspect="1" noChangeArrowheads="1"/>
          </p:cNvPicPr>
          <p:nvPr/>
        </p:nvPicPr>
        <p:blipFill>
          <a:blip r:embed="rId2"/>
          <a:srcRect/>
          <a:stretch>
            <a:fillRect/>
          </a:stretch>
        </p:blipFill>
        <p:spPr bwMode="auto">
          <a:xfrm>
            <a:off x="3428992" y="428604"/>
            <a:ext cx="1795882" cy="1833372"/>
          </a:xfrm>
          <a:prstGeom prst="rect">
            <a:avLst/>
          </a:prstGeom>
          <a:noFill/>
        </p:spPr>
      </p:pic>
      <p:cxnSp>
        <p:nvCxnSpPr>
          <p:cNvPr id="19" name="18 Conector recto de flecha"/>
          <p:cNvCxnSpPr/>
          <p:nvPr/>
        </p:nvCxnSpPr>
        <p:spPr>
          <a:xfrm>
            <a:off x="5000628" y="857232"/>
            <a:ext cx="1214446"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20 Rectángulo"/>
          <p:cNvSpPr/>
          <p:nvPr/>
        </p:nvSpPr>
        <p:spPr>
          <a:xfrm>
            <a:off x="6215074" y="1000108"/>
            <a:ext cx="185738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bg1"/>
                </a:solidFill>
              </a:rPr>
              <a:t>SUJETO QUE CONOCE</a:t>
            </a:r>
            <a:endParaRPr lang="es-CO" b="1" dirty="0">
              <a:solidFill>
                <a:schemeClr val="bg1"/>
              </a:solidFill>
            </a:endParaRPr>
          </a:p>
        </p:txBody>
      </p:sp>
      <p:cxnSp>
        <p:nvCxnSpPr>
          <p:cNvPr id="23" name="22 Conector recto de flecha"/>
          <p:cNvCxnSpPr/>
          <p:nvPr/>
        </p:nvCxnSpPr>
        <p:spPr>
          <a:xfrm rot="10800000" flipV="1">
            <a:off x="2500298" y="785794"/>
            <a:ext cx="1071570"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23 Rectángulo"/>
          <p:cNvSpPr/>
          <p:nvPr/>
        </p:nvSpPr>
        <p:spPr>
          <a:xfrm>
            <a:off x="1214414" y="1214422"/>
            <a:ext cx="200026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bg1"/>
                </a:solidFill>
              </a:rPr>
              <a:t>OBJETO DE CONOCIMIENTO</a:t>
            </a:r>
            <a:endParaRPr lang="es-CO" b="1" dirty="0">
              <a:solidFill>
                <a:schemeClr val="bg1"/>
              </a:solidFill>
            </a:endParaRPr>
          </a:p>
        </p:txBody>
      </p:sp>
      <p:cxnSp>
        <p:nvCxnSpPr>
          <p:cNvPr id="26" name="25 Conector recto de flecha"/>
          <p:cNvCxnSpPr/>
          <p:nvPr/>
        </p:nvCxnSpPr>
        <p:spPr>
          <a:xfrm>
            <a:off x="2643174" y="2071678"/>
            <a:ext cx="135732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a:stCxn id="21" idx="2"/>
          </p:cNvCxnSpPr>
          <p:nvPr/>
        </p:nvCxnSpPr>
        <p:spPr>
          <a:xfrm rot="5400000">
            <a:off x="5179223" y="678637"/>
            <a:ext cx="785818" cy="31432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TotalTime>
  <Words>1358</Words>
  <Application>Microsoft Office PowerPoint</Application>
  <PresentationFormat>Presentación en pantalla (4:3)</PresentationFormat>
  <Paragraphs>154</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Metro</vt:lpstr>
      <vt:lpstr>COMPRENCION E INTERPRETACION DE LAS CIENCIAS SOCIALES...</vt:lpstr>
      <vt:lpstr>DILTHEY…</vt:lpstr>
      <vt:lpstr>RICKERT…</vt:lpstr>
      <vt:lpstr>MAX WEBER…</vt:lpstr>
      <vt:lpstr>Diapositiva 5</vt:lpstr>
      <vt:lpstr>SCHUTZ…</vt:lpstr>
      <vt:lpstr>Schutz nos habla de las tipificaciones que son las que se encuentran en el lenguaje, por ejemplo tipificación es: casa, árbol, etc. Para una socialización verbal debemos, entonces aprender aquellas etiquetas que se le ponen a las cosas, personas o acontecimientos que se dan en nuestra experiencia. El mundo de la vida, según schutz, es donde se da una intersubjetividad y tipificaciones. Nuestros antepasados son los que nos dejan a las instituciones con sus recetas y tipificaciones. Como tal este mundo limita nuestra acciones.</vt:lpstr>
      <vt:lpstr>GOLDMANN…</vt:lpstr>
      <vt:lpstr>                       </vt:lpstr>
      <vt:lpstr>PETER WINCH…</vt:lpstr>
      <vt:lpstr>GIDDENS…</vt:lpstr>
      <vt:lpstr>BLUMER…</vt:lpstr>
      <vt:lpstr>Diapositiva 13</vt:lpstr>
      <vt:lpstr>Síntesis:</vt:lpstr>
      <vt:lpstr>Diapositiva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DILTHEY</dc:title>
  <dc:creator>home</dc:creator>
  <cp:lastModifiedBy>home</cp:lastModifiedBy>
  <cp:revision>41</cp:revision>
  <dcterms:created xsi:type="dcterms:W3CDTF">2009-10-09T00:45:17Z</dcterms:created>
  <dcterms:modified xsi:type="dcterms:W3CDTF">2009-10-09T17:36:09Z</dcterms:modified>
</cp:coreProperties>
</file>